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emf" ContentType="image/x-emf"/>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56" r:id="rId4"/>
  </p:sldMasterIdLst>
  <p:notesMasterIdLst>
    <p:notesMasterId r:id="rId6"/>
  </p:notesMasterIdLst>
  <p:handoutMasterIdLst>
    <p:handoutMasterId r:id="rId60"/>
  </p:handoutMasterIdLst>
  <p:sldIdLst>
    <p:sldId id="308" r:id="rId5"/>
    <p:sldId id="496" r:id="rId7"/>
    <p:sldId id="591" r:id="rId8"/>
    <p:sldId id="649" r:id="rId9"/>
    <p:sldId id="650" r:id="rId10"/>
    <p:sldId id="593" r:id="rId11"/>
    <p:sldId id="596" r:id="rId12"/>
    <p:sldId id="542" r:id="rId13"/>
    <p:sldId id="545" r:id="rId14"/>
    <p:sldId id="561" r:id="rId15"/>
    <p:sldId id="651" r:id="rId16"/>
    <p:sldId id="597" r:id="rId17"/>
    <p:sldId id="546" r:id="rId18"/>
    <p:sldId id="547" r:id="rId19"/>
    <p:sldId id="612" r:id="rId20"/>
    <p:sldId id="563" r:id="rId21"/>
    <p:sldId id="562" r:id="rId22"/>
    <p:sldId id="687" r:id="rId23"/>
    <p:sldId id="564" r:id="rId24"/>
    <p:sldId id="549" r:id="rId25"/>
    <p:sldId id="568" r:id="rId26"/>
    <p:sldId id="553" r:id="rId27"/>
    <p:sldId id="692" r:id="rId28"/>
    <p:sldId id="550" r:id="rId29"/>
    <p:sldId id="556" r:id="rId30"/>
    <p:sldId id="555" r:id="rId31"/>
    <p:sldId id="569" r:id="rId32"/>
    <p:sldId id="691" r:id="rId33"/>
    <p:sldId id="615" r:id="rId34"/>
    <p:sldId id="552" r:id="rId35"/>
    <p:sldId id="558" r:id="rId36"/>
    <p:sldId id="559" r:id="rId37"/>
    <p:sldId id="684" r:id="rId38"/>
    <p:sldId id="572" r:id="rId39"/>
    <p:sldId id="685" r:id="rId40"/>
    <p:sldId id="686" r:id="rId41"/>
    <p:sldId id="655" r:id="rId42"/>
    <p:sldId id="688" r:id="rId43"/>
    <p:sldId id="689" r:id="rId44"/>
    <p:sldId id="581" r:id="rId45"/>
    <p:sldId id="652" r:id="rId46"/>
    <p:sldId id="653" r:id="rId47"/>
    <p:sldId id="654" r:id="rId48"/>
    <p:sldId id="582" r:id="rId49"/>
    <p:sldId id="599" r:id="rId50"/>
    <p:sldId id="523" r:id="rId51"/>
    <p:sldId id="525" r:id="rId52"/>
    <p:sldId id="656" r:id="rId53"/>
    <p:sldId id="521" r:id="rId54"/>
    <p:sldId id="600" r:id="rId55"/>
    <p:sldId id="464" r:id="rId56"/>
    <p:sldId id="693" r:id="rId57"/>
    <p:sldId id="524" r:id="rId58"/>
    <p:sldId id="504" r:id="rId59"/>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Lee" initials="Andy" lastIdx="1" clrIdx="0"/>
  <p:cmAuthor id="2" name="史 晓东" initials="史"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3F3B"/>
    <a:srgbClr val="75221C"/>
    <a:srgbClr val="800000"/>
    <a:srgbClr val="5E1B18"/>
    <a:srgbClr val="E9433B"/>
    <a:srgbClr val="FFFFFF"/>
    <a:srgbClr val="00B0F0"/>
    <a:srgbClr val="D0313D"/>
    <a:srgbClr val="EA433B"/>
    <a:srgbClr val="FA9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9" autoAdjust="0"/>
    <p:restoredTop sz="95807"/>
  </p:normalViewPr>
  <p:slideViewPr>
    <p:cSldViewPr snapToGrid="0">
      <p:cViewPr varScale="1">
        <p:scale>
          <a:sx n="99" d="100"/>
          <a:sy n="99" d="100"/>
        </p:scale>
        <p:origin x="486" y="36"/>
      </p:cViewPr>
      <p:guideLst>
        <p:guide orient="horz" pos="2794"/>
        <p:guide pos="282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A77387-04CB-F646-B54D-38AEBCF65D21}"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54D5D5-625D-4832-B0EA-912669C159EA}"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endParaRPr lang="zh-CN" altLang="en-US"/>
          </a:p>
        </p:txBody>
      </p:sp>
      <p:sp>
        <p:nvSpPr>
          <p:cNvPr id="5" name="灯片编号占位符 4"/>
          <p:cNvSpPr>
            <a:spLocks noGrp="1"/>
          </p:cNvSpPr>
          <p:nvPr>
            <p:ph type="sldNum" sz="quarter" idx="5"/>
          </p:nvPr>
        </p:nvSpPr>
        <p:spPr/>
        <p:txBody>
          <a:bodyPr/>
          <a:lstStyle/>
          <a:p>
            <a:fld id="{0454D5D5-625D-4832-B0EA-912669C159E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46</a:t>
            </a:r>
            <a:r>
              <a:rPr kumimoji="1" lang="zh-CN" altLang="en-US" dirty="0"/>
              <a:t>个普查过录指标</a:t>
            </a:r>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根据</a:t>
            </a:r>
            <a:r>
              <a:rPr lang="en-US" altLang="zh-CN" sz="1200" kern="1200" dirty="0">
                <a:solidFill>
                  <a:schemeClr val="tx1"/>
                </a:solidFill>
                <a:effectLst/>
                <a:latin typeface="+mn-lt"/>
                <a:ea typeface="+mn-ea"/>
                <a:cs typeface="+mn-cs"/>
              </a:rPr>
              <a:t>2020</a:t>
            </a:r>
            <a:r>
              <a:rPr lang="zh-CN" altLang="zh-CN" sz="1200" kern="1200" dirty="0">
                <a:solidFill>
                  <a:schemeClr val="tx1"/>
                </a:solidFill>
                <a:effectLst/>
                <a:latin typeface="+mn-lt"/>
                <a:ea typeface="+mn-ea"/>
                <a:cs typeface="+mn-cs"/>
              </a:rPr>
              <a:t>版《核心业务系统指标体系》，增加了村属性和出列年度两个查询条件，支持多条件组合查询。</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贫困村是红色字体的村名，点击红色村名进入详细信息页面，非贫困村的村名是黑色字体，只有列表页，没有详细信息页面。</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（说明：只有在业务管理子系统中录入过非贫困村信息的才能在手机</a:t>
            </a:r>
            <a:r>
              <a:rPr lang="en-US" altLang="zh-CN" sz="1200" kern="1200" dirty="0">
                <a:solidFill>
                  <a:schemeClr val="tx1"/>
                </a:solidFill>
                <a:effectLst/>
                <a:latin typeface="+mn-lt"/>
                <a:ea typeface="+mn-ea"/>
                <a:cs typeface="+mn-cs"/>
              </a:rPr>
              <a:t>app</a:t>
            </a:r>
            <a:r>
              <a:rPr lang="zh-CN" altLang="zh-CN" sz="1200" kern="1200" dirty="0">
                <a:solidFill>
                  <a:schemeClr val="tx1"/>
                </a:solidFill>
                <a:effectLst/>
                <a:latin typeface="+mn-lt"/>
                <a:ea typeface="+mn-ea"/>
                <a:cs typeface="+mn-cs"/>
              </a:rPr>
              <a:t>中看到相应的非贫困村）</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46</a:t>
            </a:r>
            <a:r>
              <a:rPr kumimoji="1" lang="zh-CN" altLang="en-US" dirty="0"/>
              <a:t>个普查过录指标</a:t>
            </a:r>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46</a:t>
            </a:r>
            <a:r>
              <a:rPr kumimoji="1" lang="zh-CN" altLang="en-US" dirty="0"/>
              <a:t>个普查过录指标</a:t>
            </a:r>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日期占位符 3"/>
          <p:cNvSpPr>
            <a:spLocks noGrp="1"/>
          </p:cNvSpPr>
          <p:nvPr>
            <p:ph type="dt" idx="1"/>
          </p:nvPr>
        </p:nvSpPr>
        <p:spPr/>
        <p:txBody>
          <a:bodyPr/>
          <a:lstStyle/>
          <a:p>
            <a:endParaRPr lang="zh-CN" altLang="en-US"/>
          </a:p>
        </p:txBody>
      </p:sp>
      <p:sp>
        <p:nvSpPr>
          <p:cNvPr id="5" name="灯片编号占位符 4"/>
          <p:cNvSpPr>
            <a:spLocks noGrp="1"/>
          </p:cNvSpPr>
          <p:nvPr>
            <p:ph type="sldNum" sz="quarter" idx="5"/>
          </p:nvPr>
        </p:nvSpPr>
        <p:spPr/>
        <p:txBody>
          <a:bodyPr/>
          <a:lstStyle/>
          <a:p>
            <a:fld id="{0454D5D5-625D-4832-B0EA-912669C159EA}"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0454D5D5-625D-4832-B0EA-912669C159EA}"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日期占位符 3"/>
          <p:cNvSpPr>
            <a:spLocks noGrp="1"/>
          </p:cNvSpPr>
          <p:nvPr>
            <p:ph type="dt" idx="1"/>
          </p:nvPr>
        </p:nvSpPr>
        <p:spPr/>
        <p:txBody>
          <a:bodyPr/>
          <a:lstStyle/>
          <a:p>
            <a:endParaRPr lang="zh-CN" altLang="en-US"/>
          </a:p>
        </p:txBody>
      </p:sp>
      <p:sp>
        <p:nvSpPr>
          <p:cNvPr id="5" name="灯片编号占位符 4"/>
          <p:cNvSpPr>
            <a:spLocks noGrp="1"/>
          </p:cNvSpPr>
          <p:nvPr>
            <p:ph type="sldNum" sz="quarter" idx="5"/>
          </p:nvPr>
        </p:nvSpPr>
        <p:spPr/>
        <p:txBody>
          <a:bodyPr/>
          <a:lstStyle/>
          <a:p>
            <a:fld id="{0454D5D5-625D-4832-B0EA-912669C159EA}"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454D5D5-625D-4832-B0EA-912669C159EA}" type="slidenum">
              <a:rPr lang="zh-CN" altLang="en-US" smtClean="0"/>
            </a:fld>
            <a:endParaRPr lang="zh-CN" altLang="en-US"/>
          </a:p>
        </p:txBody>
      </p:sp>
      <p:sp>
        <p:nvSpPr>
          <p:cNvPr id="5" name="日期占位符 4"/>
          <p:cNvSpPr>
            <a:spLocks noGrp="1"/>
          </p:cNvSpPr>
          <p:nvPr>
            <p:ph type="dt"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userDrawn="1"/>
        </p:nvSpPr>
        <p:spPr>
          <a:xfrm>
            <a:off x="8561199" y="422032"/>
            <a:ext cx="184731" cy="300210"/>
          </a:xfrm>
          <a:prstGeom prst="rect">
            <a:avLst/>
          </a:prstGeom>
          <a:noFill/>
        </p:spPr>
        <p:txBody>
          <a:bodyPr wrap="none" rtlCol="0">
            <a:spAutoFit/>
          </a:bodyPr>
          <a:lstStyle/>
          <a:p>
            <a:endParaRPr kumimoji="1" lang="zh-CN" altLang="en-US" sz="13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矩形 3"/>
          <p:cNvSpPr/>
          <p:nvPr userDrawn="1"/>
        </p:nvSpPr>
        <p:spPr>
          <a:xfrm>
            <a:off x="6852977" y="70338"/>
            <a:ext cx="2160395" cy="6631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3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1026" name="Picture 2" descr="D:\ZHUOMIAN\PPT模板\1（白）.jpg"/>
          <p:cNvPicPr>
            <a:picLocks noChangeAspect="1" noChangeArrowheads="1"/>
          </p:cNvPicPr>
          <p:nvPr userDrawn="1"/>
        </p:nvPicPr>
        <p:blipFill>
          <a:blip r:embed="rId2" cstate="print"/>
          <a:srcRect/>
          <a:stretch>
            <a:fillRect/>
          </a:stretch>
        </p:blipFill>
        <p:spPr bwMode="auto">
          <a:xfrm>
            <a:off x="0" y="0"/>
            <a:ext cx="9145400" cy="5143500"/>
          </a:xfrm>
          <a:prstGeom prst="rect">
            <a:avLst/>
          </a:prstGeom>
          <a:noFill/>
        </p:spPr>
      </p:pic>
      <p:sp>
        <p:nvSpPr>
          <p:cNvPr id="2" name="标题 1"/>
          <p:cNvSpPr>
            <a:spLocks noGrp="1"/>
          </p:cNvSpPr>
          <p:nvPr>
            <p:ph type="ctrTitle"/>
          </p:nvPr>
        </p:nvSpPr>
        <p:spPr>
          <a:xfrm>
            <a:off x="685800" y="1598617"/>
            <a:ext cx="7772400" cy="1101725"/>
          </a:xfrm>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pic>
        <p:nvPicPr>
          <p:cNvPr id="2050" name="Picture 2"/>
          <p:cNvPicPr>
            <a:picLocks noChangeAspect="1" noChangeArrowheads="1"/>
          </p:cNvPicPr>
          <p:nvPr userDrawn="1"/>
        </p:nvPicPr>
        <p:blipFill>
          <a:blip r:embed="rId3" cstate="print"/>
          <a:srcRect/>
          <a:stretch>
            <a:fillRect/>
          </a:stretch>
        </p:blipFill>
        <p:spPr bwMode="auto">
          <a:xfrm>
            <a:off x="6983157" y="3702943"/>
            <a:ext cx="2160843" cy="1440561"/>
          </a:xfrm>
          <a:prstGeom prst="rect">
            <a:avLst/>
          </a:prstGeom>
          <a:noFill/>
          <a:ln w="9525">
            <a:noFill/>
            <a:miter lim="800000"/>
            <a:headEnd/>
            <a:tailEnd/>
          </a:ln>
        </p:spPr>
      </p:pic>
      <p:sp>
        <p:nvSpPr>
          <p:cNvPr id="3" name="副标题 2"/>
          <p:cNvSpPr>
            <a:spLocks noGrp="1"/>
          </p:cNvSpPr>
          <p:nvPr>
            <p:ph type="subTitle" idx="1"/>
          </p:nvPr>
        </p:nvSpPr>
        <p:spPr>
          <a:xfrm>
            <a:off x="1371600" y="2914650"/>
            <a:ext cx="6400800" cy="1314450"/>
          </a:xfrm>
        </p:spPr>
        <p:txBody>
          <a:bodyPr>
            <a:normAutofit/>
          </a:bodyPr>
          <a:lstStyle>
            <a:lvl1pPr marL="0" indent="0" algn="ctr">
              <a:buNone/>
              <a:defRPr sz="2000">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81923" name="Picture 3" descr="D:\ZHUOMIAN\PPT模板\3（白）.jpg"/>
          <p:cNvPicPr>
            <a:picLocks noChangeAspect="1" noChangeArrowheads="1"/>
          </p:cNvPicPr>
          <p:nvPr userDrawn="1"/>
        </p:nvPicPr>
        <p:blipFill>
          <a:blip r:embed="rId2" cstate="print"/>
          <a:srcRect/>
          <a:stretch>
            <a:fillRect/>
          </a:stretch>
        </p:blipFill>
        <p:spPr bwMode="auto">
          <a:xfrm>
            <a:off x="2" y="0"/>
            <a:ext cx="9145399" cy="5143500"/>
          </a:xfrm>
          <a:prstGeom prst="rect">
            <a:avLst/>
          </a:prstGeom>
          <a:noFill/>
        </p:spPr>
      </p:pic>
      <p:pic>
        <p:nvPicPr>
          <p:cNvPr id="2050" name="Picture 2" descr="D:\ZHUOMIAN\PPT模板\3（白）.jpg"/>
          <p:cNvPicPr>
            <a:picLocks noChangeAspect="1" noChangeArrowheads="1"/>
          </p:cNvPicPr>
          <p:nvPr userDrawn="1"/>
        </p:nvPicPr>
        <p:blipFill>
          <a:blip r:embed="rId3" cstate="print"/>
          <a:srcRect/>
          <a:stretch>
            <a:fillRect/>
          </a:stretch>
        </p:blipFill>
        <p:spPr bwMode="auto">
          <a:xfrm>
            <a:off x="2" y="0"/>
            <a:ext cx="9145401" cy="5143500"/>
          </a:xfrm>
          <a:prstGeom prst="rect">
            <a:avLst/>
          </a:prstGeom>
          <a:noFill/>
        </p:spPr>
      </p:pic>
      <p:pic>
        <p:nvPicPr>
          <p:cNvPr id="4" name="Picture 2"/>
          <p:cNvPicPr>
            <a:picLocks noChangeAspect="1" noChangeArrowheads="1"/>
          </p:cNvPicPr>
          <p:nvPr userDrawn="1"/>
        </p:nvPicPr>
        <p:blipFill>
          <a:blip r:embed="rId4" cstate="print"/>
          <a:srcRect/>
          <a:stretch>
            <a:fillRect/>
          </a:stretch>
        </p:blipFill>
        <p:spPr bwMode="auto">
          <a:xfrm>
            <a:off x="3601214" y="1229868"/>
            <a:ext cx="2019300" cy="1219200"/>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1.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8.png"/><Relationship Id="rId2" Type="http://schemas.microsoft.com/office/2007/relationships/media" Target="../media/media1.m4a"/><Relationship Id="rId1" Type="http://schemas.openxmlformats.org/officeDocument/2006/relationships/audio" Target="../media/media1.m4a"/></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media" Target="../media/media10.m4a"/><Relationship Id="rId4" Type="http://schemas.openxmlformats.org/officeDocument/2006/relationships/audio" Target="../media/media10.m4a"/><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11.m4a"/><Relationship Id="rId7" Type="http://schemas.openxmlformats.org/officeDocument/2006/relationships/audio" Target="../media/media11.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8.xml"/><Relationship Id="rId3" Type="http://schemas.openxmlformats.org/officeDocument/2006/relationships/image" Target="../media/image8.png"/><Relationship Id="rId2" Type="http://schemas.microsoft.com/office/2007/relationships/media" Target="../media/media12.m4a"/><Relationship Id="rId1" Type="http://schemas.openxmlformats.org/officeDocument/2006/relationships/audio" Target="../media/media12.m4a"/></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13.m4a"/><Relationship Id="rId2" Type="http://schemas.openxmlformats.org/officeDocument/2006/relationships/audio" Target="../media/media13.m4a"/><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14.m4a"/><Relationship Id="rId7" Type="http://schemas.openxmlformats.org/officeDocument/2006/relationships/audio" Target="../media/media14.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8.png"/><Relationship Id="rId7" Type="http://schemas.microsoft.com/office/2007/relationships/media" Target="../media/media15.m4a"/><Relationship Id="rId6" Type="http://schemas.openxmlformats.org/officeDocument/2006/relationships/audio" Target="../media/media15.m4a"/><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0" Type="http://schemas.openxmlformats.org/officeDocument/2006/relationships/notesSlide" Target="../notesSlides/notesSlide14.xml"/><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media" Target="../media/media16.m4a"/><Relationship Id="rId4" Type="http://schemas.openxmlformats.org/officeDocument/2006/relationships/audio" Target="../media/media16.m4a"/><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media" Target="../media/media17.m4a"/><Relationship Id="rId4" Type="http://schemas.openxmlformats.org/officeDocument/2006/relationships/audio" Target="../media/media17.m4a"/><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image" Target="../media/image50.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8.png"/><Relationship Id="rId4" Type="http://schemas.microsoft.com/office/2007/relationships/media" Target="../media/media18.m4a"/><Relationship Id="rId3" Type="http://schemas.openxmlformats.org/officeDocument/2006/relationships/audio" Target="../media/media18.m4a"/><Relationship Id="rId2" Type="http://schemas.openxmlformats.org/officeDocument/2006/relationships/image" Target="../media/image53.jpeg"/><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media" Target="../media/media19.m4a"/><Relationship Id="rId3" Type="http://schemas.openxmlformats.org/officeDocument/2006/relationships/audio" Target="../media/media19.m4a"/><Relationship Id="rId2" Type="http://schemas.openxmlformats.org/officeDocument/2006/relationships/image" Target="../media/image54.jpe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2.m4a"/><Relationship Id="rId1" Type="http://schemas.openxmlformats.org/officeDocument/2006/relationships/audio" Target="../media/media2.m4a"/></Relationships>
</file>

<file path=ppt/slides/_rels/slide20.xml.rels><?xml version="1.0" encoding="UTF-8" standalone="yes"?>
<Relationships xmlns="http://schemas.openxmlformats.org/package/2006/relationships"><Relationship Id="rId9" Type="http://schemas.microsoft.com/office/2007/relationships/media" Target="../media/media20.m4a"/><Relationship Id="rId8" Type="http://schemas.openxmlformats.org/officeDocument/2006/relationships/audio" Target="../media/media20.m4a"/><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57.png"/><Relationship Id="rId2" Type="http://schemas.openxmlformats.org/officeDocument/2006/relationships/image" Target="../media/image56.png"/><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8.pn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9" Type="http://schemas.microsoft.com/office/2007/relationships/media" Target="../media/media21.m4a"/><Relationship Id="rId8" Type="http://schemas.openxmlformats.org/officeDocument/2006/relationships/audio" Target="../media/media21.m4a"/><Relationship Id="rId7" Type="http://schemas.openxmlformats.org/officeDocument/2006/relationships/image" Target="../media/image60.png"/><Relationship Id="rId6" Type="http://schemas.openxmlformats.org/officeDocument/2006/relationships/image" Target="../media/image59.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2" Type="http://schemas.openxmlformats.org/officeDocument/2006/relationships/notesSlide" Target="../notesSlides/notesSlide19.xml"/><Relationship Id="rId11" Type="http://schemas.openxmlformats.org/officeDocument/2006/relationships/slideLayout" Target="../slideLayouts/slideLayout7.xml"/><Relationship Id="rId10" Type="http://schemas.openxmlformats.org/officeDocument/2006/relationships/image" Target="../media/image8.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22.m4a"/><Relationship Id="rId7" Type="http://schemas.openxmlformats.org/officeDocument/2006/relationships/audio" Target="../media/media22.m4a"/><Relationship Id="rId6" Type="http://schemas.openxmlformats.org/officeDocument/2006/relationships/image" Target="../media/image59.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1" Type="http://schemas.openxmlformats.org/officeDocument/2006/relationships/notesSlide" Target="../notesSlides/notesSlide20.xml"/><Relationship Id="rId10" Type="http://schemas.openxmlformats.org/officeDocument/2006/relationships/slideLayout" Target="../slideLayouts/slideLayout7.xml"/><Relationship Id="rId1" Type="http://schemas.openxmlformats.org/officeDocument/2006/relationships/image" Target="../media/image61.jpeg"/></Relationships>
</file>

<file path=ppt/slides/_rels/slide23.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23.m4a"/><Relationship Id="rId7" Type="http://schemas.openxmlformats.org/officeDocument/2006/relationships/audio" Target="../media/media23.m4a"/><Relationship Id="rId6" Type="http://schemas.openxmlformats.org/officeDocument/2006/relationships/image" Target="../media/image63.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1" Type="http://schemas.openxmlformats.org/officeDocument/2006/relationships/notesSlide" Target="../notesSlides/notesSlide21.xml"/><Relationship Id="rId10" Type="http://schemas.openxmlformats.org/officeDocument/2006/relationships/slideLayout" Target="../slideLayouts/slideLayout1.xml"/><Relationship Id="rId1" Type="http://schemas.openxmlformats.org/officeDocument/2006/relationships/image" Target="../media/image62.png"/></Relationships>
</file>

<file path=ppt/slides/_rels/slide24.xml.rels><?xml version="1.0" encoding="UTF-8" standalone="yes"?>
<Relationships xmlns="http://schemas.openxmlformats.org/package/2006/relationships"><Relationship Id="rId9" Type="http://schemas.microsoft.com/office/2007/relationships/media" Target="../media/media24.m4a"/><Relationship Id="rId8" Type="http://schemas.openxmlformats.org/officeDocument/2006/relationships/audio" Target="../media/media24.m4a"/><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66.png"/><Relationship Id="rId2" Type="http://schemas.openxmlformats.org/officeDocument/2006/relationships/image" Target="../media/image65.png"/><Relationship Id="rId12" Type="http://schemas.openxmlformats.org/officeDocument/2006/relationships/notesSlide" Target="../notesSlides/notesSlide22.xml"/><Relationship Id="rId11" Type="http://schemas.openxmlformats.org/officeDocument/2006/relationships/slideLayout" Target="../slideLayouts/slideLayout7.xml"/><Relationship Id="rId10" Type="http://schemas.openxmlformats.org/officeDocument/2006/relationships/image" Target="../media/image8.png"/><Relationship Id="rId1"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media" Target="../media/media25.m4a"/><Relationship Id="rId4" Type="http://schemas.openxmlformats.org/officeDocument/2006/relationships/audio" Target="../media/media25.m4a"/><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media" Target="../media/media26.m4a"/><Relationship Id="rId4" Type="http://schemas.openxmlformats.org/officeDocument/2006/relationships/audio" Target="../media/media26.m4a"/><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png"/><Relationship Id="rId7" Type="http://schemas.microsoft.com/office/2007/relationships/media" Target="../media/media27.m4a"/><Relationship Id="rId6" Type="http://schemas.openxmlformats.org/officeDocument/2006/relationships/audio" Target="../media/media27.m4a"/><Relationship Id="rId5" Type="http://schemas.openxmlformats.org/officeDocument/2006/relationships/image" Target="../media/image73.jpe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25.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7.xml"/><Relationship Id="rId7" Type="http://schemas.openxmlformats.org/officeDocument/2006/relationships/image" Target="../media/image8.png"/><Relationship Id="rId6" Type="http://schemas.microsoft.com/office/2007/relationships/media" Target="../media/media28.m4a"/><Relationship Id="rId5" Type="http://schemas.openxmlformats.org/officeDocument/2006/relationships/audio" Target="../media/media28.m4a"/><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png"/><Relationship Id="rId7" Type="http://schemas.microsoft.com/office/2007/relationships/media" Target="../media/media29.m4a"/><Relationship Id="rId6" Type="http://schemas.openxmlformats.org/officeDocument/2006/relationships/audio" Target="../media/media29.m4a"/><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jpeg"/><Relationship Id="rId10" Type="http://schemas.openxmlformats.org/officeDocument/2006/relationships/notesSlide" Target="../notesSlides/notesSlide27.xml"/><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3.m4a"/><Relationship Id="rId1" Type="http://schemas.openxmlformats.org/officeDocument/2006/relationships/audio" Target="../media/media3.m4a"/></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media" Target="../media/media30.m4a"/><Relationship Id="rId3" Type="http://schemas.openxmlformats.org/officeDocument/2006/relationships/audio" Target="../media/media30.m4a"/><Relationship Id="rId2" Type="http://schemas.openxmlformats.org/officeDocument/2006/relationships/image" Target="../media/image84.png"/><Relationship Id="rId1"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media" Target="../media/media31.m4a"/><Relationship Id="rId4" Type="http://schemas.openxmlformats.org/officeDocument/2006/relationships/audio" Target="../media/media31.m4a"/><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image" Target="../media/image85.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png"/><Relationship Id="rId7" Type="http://schemas.microsoft.com/office/2007/relationships/media" Target="../media/media32.m4a"/><Relationship Id="rId6" Type="http://schemas.openxmlformats.org/officeDocument/2006/relationships/audio" Target="../media/media32.m4a"/><Relationship Id="rId5" Type="http://schemas.openxmlformats.org/officeDocument/2006/relationships/image" Target="../media/image22.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4.png"/><Relationship Id="rId10" Type="http://schemas.openxmlformats.org/officeDocument/2006/relationships/notesSlide" Target="../notesSlides/notesSlide30.xml"/><Relationship Id="rId1" Type="http://schemas.openxmlformats.org/officeDocument/2006/relationships/image" Target="../media/image87.jpe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8.png"/><Relationship Id="rId6" Type="http://schemas.microsoft.com/office/2007/relationships/media" Target="../media/media33.m4a"/><Relationship Id="rId5" Type="http://schemas.openxmlformats.org/officeDocument/2006/relationships/audio" Target="../media/media33.m4a"/><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34.m4a"/><Relationship Id="rId2" Type="http://schemas.openxmlformats.org/officeDocument/2006/relationships/audio" Target="../media/media34.m4a"/><Relationship Id="rId1" Type="http://schemas.openxmlformats.org/officeDocument/2006/relationships/image" Target="../media/image94.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35.m4a"/><Relationship Id="rId2" Type="http://schemas.openxmlformats.org/officeDocument/2006/relationships/audio" Target="../media/media35.m4a"/><Relationship Id="rId1" Type="http://schemas.openxmlformats.org/officeDocument/2006/relationships/image" Target="../media/image95.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36.m4a"/><Relationship Id="rId2" Type="http://schemas.openxmlformats.org/officeDocument/2006/relationships/audio" Target="../media/media36.m4a"/><Relationship Id="rId1" Type="http://schemas.openxmlformats.org/officeDocument/2006/relationships/image" Target="../media/image96.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37.m4a"/><Relationship Id="rId2" Type="http://schemas.openxmlformats.org/officeDocument/2006/relationships/audio" Target="../media/media37.m4a"/><Relationship Id="rId1" Type="http://schemas.openxmlformats.org/officeDocument/2006/relationships/image" Target="../media/image97.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38.m4a"/><Relationship Id="rId2" Type="http://schemas.openxmlformats.org/officeDocument/2006/relationships/audio" Target="../media/media38.m4a"/><Relationship Id="rId1" Type="http://schemas.openxmlformats.org/officeDocument/2006/relationships/image" Target="../media/image98.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39.m4a"/><Relationship Id="rId2" Type="http://schemas.openxmlformats.org/officeDocument/2006/relationships/audio" Target="../media/media39.m4a"/><Relationship Id="rId1" Type="http://schemas.openxmlformats.org/officeDocument/2006/relationships/image" Target="../media/image99.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4.m4a"/><Relationship Id="rId1" Type="http://schemas.openxmlformats.org/officeDocument/2006/relationships/audio" Target="../media/media4.m4a"/></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40.m4a"/><Relationship Id="rId2" Type="http://schemas.openxmlformats.org/officeDocument/2006/relationships/audio" Target="../media/media40.m4a"/><Relationship Id="rId1" Type="http://schemas.openxmlformats.org/officeDocument/2006/relationships/image" Target="../media/image100.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41.m4a"/><Relationship Id="rId2" Type="http://schemas.openxmlformats.org/officeDocument/2006/relationships/audio" Target="../media/media41.m4a"/><Relationship Id="rId1" Type="http://schemas.openxmlformats.org/officeDocument/2006/relationships/image" Target="../media/image101.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42.m4a"/><Relationship Id="rId2" Type="http://schemas.openxmlformats.org/officeDocument/2006/relationships/audio" Target="../media/media42.m4a"/><Relationship Id="rId1" Type="http://schemas.openxmlformats.org/officeDocument/2006/relationships/image" Target="../media/image102.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43.m4a"/><Relationship Id="rId2" Type="http://schemas.openxmlformats.org/officeDocument/2006/relationships/audio" Target="../media/media43.m4a"/><Relationship Id="rId1" Type="http://schemas.openxmlformats.org/officeDocument/2006/relationships/image" Target="../media/image103.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44.m4a"/><Relationship Id="rId2" Type="http://schemas.openxmlformats.org/officeDocument/2006/relationships/audio" Target="../media/media44.m4a"/><Relationship Id="rId1" Type="http://schemas.openxmlformats.org/officeDocument/2006/relationships/image" Target="../media/image104.emf"/></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8.xml"/><Relationship Id="rId3" Type="http://schemas.openxmlformats.org/officeDocument/2006/relationships/image" Target="../media/image8.png"/><Relationship Id="rId2" Type="http://schemas.microsoft.com/office/2007/relationships/media" Target="../media/media45.m4a"/><Relationship Id="rId1" Type="http://schemas.openxmlformats.org/officeDocument/2006/relationships/audio" Target="../media/media45.m4a"/></Relationships>
</file>

<file path=ppt/slides/_rels/slide46.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6" Type="http://schemas.openxmlformats.org/officeDocument/2006/relationships/notesSlide" Target="../notesSlides/notesSlide35.xml"/><Relationship Id="rId15" Type="http://schemas.openxmlformats.org/officeDocument/2006/relationships/slideLayout" Target="../slideLayouts/slideLayout7.xml"/><Relationship Id="rId14" Type="http://schemas.openxmlformats.org/officeDocument/2006/relationships/image" Target="../media/image8.png"/><Relationship Id="rId13" Type="http://schemas.microsoft.com/office/2007/relationships/media" Target="../media/media46.m4a"/><Relationship Id="rId12" Type="http://schemas.openxmlformats.org/officeDocument/2006/relationships/audio" Target="../media/media46.m4a"/><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media" Target="../media/media47.m4a"/><Relationship Id="rId3" Type="http://schemas.openxmlformats.org/officeDocument/2006/relationships/audio" Target="../media/media47.m4a"/><Relationship Id="rId2" Type="http://schemas.openxmlformats.org/officeDocument/2006/relationships/image" Target="../media/image2.tiff"/><Relationship Id="rId1" Type="http://schemas.openxmlformats.org/officeDocument/2006/relationships/image" Target="../media/image1.tiff"/></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8.xml"/><Relationship Id="rId4" Type="http://schemas.openxmlformats.org/officeDocument/2006/relationships/image" Target="../media/image8.png"/><Relationship Id="rId3" Type="http://schemas.microsoft.com/office/2007/relationships/media" Target="../media/media48.m4a"/><Relationship Id="rId2" Type="http://schemas.openxmlformats.org/officeDocument/2006/relationships/audio" Target="../media/media48.m4a"/><Relationship Id="rId1" Type="http://schemas.openxmlformats.org/officeDocument/2006/relationships/image" Target="../media/image105.pn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media" Target="../media/media49.m4a"/><Relationship Id="rId3" Type="http://schemas.openxmlformats.org/officeDocument/2006/relationships/audio" Target="../media/media49.m4a"/><Relationship Id="rId2" Type="http://schemas.openxmlformats.org/officeDocument/2006/relationships/image" Target="../media/image107.png"/><Relationship Id="rId1" Type="http://schemas.openxmlformats.org/officeDocument/2006/relationships/image" Target="../media/image106.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microsoft.com/office/2007/relationships/media" Target="../media/media5.m4a"/><Relationship Id="rId6" Type="http://schemas.openxmlformats.org/officeDocument/2006/relationships/audio" Target="../media/media5.m4a"/><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50.m4a"/><Relationship Id="rId1" Type="http://schemas.openxmlformats.org/officeDocument/2006/relationships/audio" Target="../media/media50.m4a"/></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51.m4a"/><Relationship Id="rId1" Type="http://schemas.openxmlformats.org/officeDocument/2006/relationships/audio" Target="../media/media51.m4a"/></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8.xml"/><Relationship Id="rId5" Type="http://schemas.openxmlformats.org/officeDocument/2006/relationships/image" Target="../media/image8.png"/><Relationship Id="rId4" Type="http://schemas.microsoft.com/office/2007/relationships/media" Target="../media/media52.m4a"/><Relationship Id="rId3" Type="http://schemas.openxmlformats.org/officeDocument/2006/relationships/audio" Target="../media/media52.m4a"/><Relationship Id="rId2" Type="http://schemas.openxmlformats.org/officeDocument/2006/relationships/image" Target="../media/image109.png"/><Relationship Id="rId1" Type="http://schemas.openxmlformats.org/officeDocument/2006/relationships/image" Target="../media/image108.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53.m4a"/><Relationship Id="rId2" Type="http://schemas.openxmlformats.org/officeDocument/2006/relationships/audio" Target="../media/media53.m4a"/><Relationship Id="rId1" Type="http://schemas.openxmlformats.org/officeDocument/2006/relationships/image" Target="../media/image110.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png"/><Relationship Id="rId2" Type="http://schemas.microsoft.com/office/2007/relationships/media" Target="../media/media54.m4a"/><Relationship Id="rId1" Type="http://schemas.openxmlformats.org/officeDocument/2006/relationships/audio" Target="../media/media54.m4a"/></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6.m4a"/><Relationship Id="rId1" Type="http://schemas.openxmlformats.org/officeDocument/2006/relationships/audio" Target="../media/media6.m4a"/></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7.m4a"/><Relationship Id="rId1" Type="http://schemas.openxmlformats.org/officeDocument/2006/relationships/audio" Target="../media/media7.m4a"/></Relationships>
</file>

<file path=ppt/slides/_rels/slide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6" Type="http://schemas.openxmlformats.org/officeDocument/2006/relationships/notesSlide" Target="../notesSlides/notesSlide7.xml"/><Relationship Id="rId15" Type="http://schemas.openxmlformats.org/officeDocument/2006/relationships/slideLayout" Target="../slideLayouts/slideLayout7.xml"/><Relationship Id="rId14" Type="http://schemas.openxmlformats.org/officeDocument/2006/relationships/image" Target="../media/image8.png"/><Relationship Id="rId13" Type="http://schemas.microsoft.com/office/2007/relationships/media" Target="../media/media8.m4a"/><Relationship Id="rId12" Type="http://schemas.openxmlformats.org/officeDocument/2006/relationships/audio" Target="../media/media8.m4a"/><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media" Target="../media/media9.m4a"/><Relationship Id="rId3" Type="http://schemas.openxmlformats.org/officeDocument/2006/relationships/audio" Target="../media/media9.m4a"/><Relationship Id="rId2" Type="http://schemas.openxmlformats.org/officeDocument/2006/relationships/image" Target="../media/image25.jpe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0" y="939800"/>
            <a:ext cx="9144000" cy="1592263"/>
          </a:xfrm>
        </p:spPr>
        <p:txBody>
          <a:bodyPr/>
          <a:lstStyle/>
          <a:p>
            <a:pPr algn="ctr"/>
            <a:br>
              <a:rPr lang="en-US" altLang="zh-CN" dirty="0"/>
            </a:br>
            <a:r>
              <a:rPr lang="zh-CN" altLang="en-US" sz="3900" b="1" dirty="0">
                <a:latin typeface="黑体" panose="02010609060101010101" charset="-122"/>
                <a:ea typeface="黑体" panose="02010609060101010101" charset="-122"/>
              </a:rPr>
              <a:t>全国防返贫监测</a:t>
            </a:r>
            <a:r>
              <a:rPr lang="en-US" altLang="zh-CN" sz="3900" b="1" dirty="0">
                <a:latin typeface="黑体" panose="02010609060101010101" charset="-122"/>
                <a:ea typeface="黑体" panose="02010609060101010101" charset="-122"/>
              </a:rPr>
              <a:t>APP</a:t>
            </a:r>
            <a:r>
              <a:rPr lang="zh-CN" altLang="en-US" sz="3900" b="1" dirty="0">
                <a:latin typeface="黑体" panose="02010609060101010101" charset="-122"/>
                <a:ea typeface="黑体" panose="02010609060101010101" charset="-122"/>
              </a:rPr>
              <a:t>操作培训</a:t>
            </a:r>
            <a:endParaRPr lang="zh-CN" altLang="en-US" sz="3900" b="1" dirty="0">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4294967295"/>
          </p:nvPr>
        </p:nvSpPr>
        <p:spPr>
          <a:xfrm>
            <a:off x="2598821" y="3125738"/>
            <a:ext cx="3826042" cy="1314450"/>
          </a:xfrm>
        </p:spPr>
        <p:txBody>
          <a:bodyPr/>
          <a:lstStyle/>
          <a:p>
            <a:pPr algn="ctr"/>
            <a:endParaRPr lang="en-US" altLang="zh-CN" dirty="0">
              <a:solidFill>
                <a:schemeClr val="tx1">
                  <a:lumMod val="65000"/>
                  <a:lumOff val="35000"/>
                </a:schemeClr>
              </a:solidFill>
              <a:latin typeface="楷体" panose="02010609060101010101" charset="-122"/>
              <a:ea typeface="楷体" panose="02010609060101010101" charset="-122"/>
              <a:cs typeface="楷体" panose="02010609060101010101" charset="-122"/>
            </a:endParaRPr>
          </a:p>
          <a:p>
            <a:pPr marL="0" indent="0" algn="ctr">
              <a:buNone/>
            </a:pPr>
            <a:r>
              <a:rPr lang="zh-CN" altLang="en-US" dirty="0">
                <a:solidFill>
                  <a:schemeClr val="tx1">
                    <a:lumMod val="65000"/>
                    <a:lumOff val="35000"/>
                  </a:schemeClr>
                </a:solidFill>
                <a:latin typeface="楷体" panose="02010609060101010101" charset="-122"/>
                <a:ea typeface="楷体" panose="02010609060101010101" charset="-122"/>
                <a:cs typeface="楷体" panose="02010609060101010101" charset="-122"/>
              </a:rPr>
              <a:t>北京亚信数据有限公司</a:t>
            </a:r>
            <a:endParaRPr lang="en-US" altLang="zh-CN" dirty="0">
              <a:solidFill>
                <a:schemeClr val="tx1">
                  <a:lumMod val="65000"/>
                  <a:lumOff val="35000"/>
                </a:schemeClr>
              </a:solidFill>
              <a:latin typeface="楷体" panose="02010609060101010101" charset="-122"/>
              <a:ea typeface="楷体" panose="02010609060101010101" charset="-122"/>
              <a:cs typeface="楷体" panose="02010609060101010101" charset="-122"/>
            </a:endParaRPr>
          </a:p>
          <a:p>
            <a:pPr marL="0" indent="0" algn="ctr">
              <a:buNone/>
            </a:pPr>
            <a:r>
              <a:rPr lang="en-US" altLang="zh-CN" dirty="0">
                <a:solidFill>
                  <a:schemeClr val="tx1">
                    <a:lumMod val="65000"/>
                    <a:lumOff val="35000"/>
                  </a:schemeClr>
                </a:solidFill>
                <a:latin typeface="楷体" panose="02010609060101010101" charset="-122"/>
                <a:ea typeface="楷体" panose="02010609060101010101" charset="-122"/>
                <a:cs typeface="楷体" panose="02010609060101010101" charset="-122"/>
              </a:rPr>
              <a:t>2021/10/11</a:t>
            </a:r>
            <a:endParaRPr lang="zh-CN" altLang="en-US" dirty="0">
              <a:solidFill>
                <a:schemeClr val="tx1">
                  <a:lumMod val="65000"/>
                  <a:lumOff val="35000"/>
                </a:schemeClr>
              </a:solidFill>
              <a:latin typeface="楷体" panose="02010609060101010101" charset="-122"/>
              <a:ea typeface="楷体" panose="02010609060101010101" charset="-122"/>
              <a:cs typeface="楷体" panose="02010609060101010101" charset="-122"/>
            </a:endParaRPr>
          </a:p>
        </p:txBody>
      </p:sp>
      <p:sp>
        <p:nvSpPr>
          <p:cNvPr id="4" name="矩形 3"/>
          <p:cNvSpPr/>
          <p:nvPr/>
        </p:nvSpPr>
        <p:spPr>
          <a:xfrm>
            <a:off x="0" y="2147867"/>
            <a:ext cx="9143999" cy="523220"/>
          </a:xfrm>
          <a:prstGeom prst="rect">
            <a:avLst/>
          </a:prstGeom>
        </p:spPr>
        <p:txBody>
          <a:bodyPr wrap="square">
            <a:spAutoFit/>
          </a:bodyPr>
          <a:lstStyle/>
          <a:p>
            <a:pPr algn="ctr"/>
            <a:r>
              <a:rPr lang="en-US" altLang="zh-CN" sz="2800" b="1" dirty="0">
                <a:latin typeface="楷体" panose="02010609060101010101" charset="-122"/>
                <a:ea typeface="楷体" panose="02010609060101010101" charset="-122"/>
                <a:cs typeface="楷体" panose="02010609060101010101" charset="-122"/>
              </a:rPr>
              <a:t>—2021</a:t>
            </a:r>
            <a:r>
              <a:rPr lang="zh-CN" altLang="en-US" sz="2800" b="1" dirty="0">
                <a:latin typeface="楷体" panose="02010609060101010101" charset="-122"/>
                <a:ea typeface="楷体" panose="02010609060101010101" charset="-122"/>
                <a:cs typeface="楷体" panose="02010609060101010101" charset="-122"/>
              </a:rPr>
              <a:t>年度防返贫监测管理培训班</a:t>
            </a:r>
            <a:r>
              <a:rPr lang="en-US" altLang="zh-CN" sz="2800" b="1" dirty="0">
                <a:latin typeface="楷体" panose="02010609060101010101" charset="-122"/>
                <a:ea typeface="楷体" panose="02010609060101010101" charset="-122"/>
                <a:cs typeface="楷体" panose="02010609060101010101" charset="-122"/>
              </a:rPr>
              <a:t>—</a:t>
            </a:r>
            <a:endParaRPr lang="zh-CN" altLang="en-US" sz="2800" b="1" dirty="0">
              <a:latin typeface="楷体" panose="02010609060101010101" charset="-122"/>
              <a:ea typeface="楷体" panose="02010609060101010101" charset="-122"/>
              <a:cs typeface="楷体" panose="02010609060101010101" charset="-122"/>
            </a:endParaRPr>
          </a:p>
        </p:txBody>
      </p:sp>
      <p:sp>
        <p:nvSpPr>
          <p:cNvPr id="5" name="矩形 4"/>
          <p:cNvSpPr/>
          <p:nvPr/>
        </p:nvSpPr>
        <p:spPr>
          <a:xfrm>
            <a:off x="127000" y="101600"/>
            <a:ext cx="17145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音频 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47"/>
    </mc:Choice>
    <mc:Fallback>
      <p:transition spd="slow" advTm="1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cstate="print">
            <a:extLst>
              <a:ext uri="{28A0092B-C50C-407E-A947-70E740481C1C}">
                <a14:useLocalDpi xmlns:a14="http://schemas.microsoft.com/office/drawing/2010/main" val="0"/>
              </a:ext>
            </a:extLst>
          </a:blip>
          <a:srcRect l="3052" r="3052"/>
          <a:stretch>
            <a:fillRect/>
          </a:stretch>
        </p:blipFill>
        <p:spPr bwMode="auto">
          <a:xfrm>
            <a:off x="907773" y="866640"/>
            <a:ext cx="2115942" cy="4006189"/>
          </a:xfrm>
          <a:prstGeom prst="rect">
            <a:avLst/>
          </a:prstGeom>
          <a:ln>
            <a:noFill/>
          </a:ln>
          <a:effectLst>
            <a:outerShdw blurRad="50800" dist="38100" dir="2700000" algn="tl" rotWithShape="0">
              <a:prstClr val="black">
                <a:alpha val="40000"/>
              </a:prstClr>
            </a:outerShdw>
          </a:effectLst>
        </p:spPr>
      </p:pic>
      <p:sp>
        <p:nvSpPr>
          <p:cNvPr id="9" name="矩形 8"/>
          <p:cNvSpPr/>
          <p:nvPr/>
        </p:nvSpPr>
        <p:spPr>
          <a:xfrm>
            <a:off x="3003706" y="2315736"/>
            <a:ext cx="3099227" cy="707886"/>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省市县乡村固定账号登录，与业务管理系统账号相同</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帮扶责任人、脱贫户、易致贫返贫户使用注册手机号登录。</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 name="直线箭头连接符 2"/>
          <p:cNvCxnSpPr/>
          <p:nvPr/>
        </p:nvCxnSpPr>
        <p:spPr>
          <a:xfrm>
            <a:off x="2865120" y="3645408"/>
            <a:ext cx="306005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907773" y="866641"/>
            <a:ext cx="2154915" cy="1325716"/>
          </a:xfrm>
          <a:prstGeom prst="rect">
            <a:avLst/>
          </a:prstGeom>
        </p:spPr>
      </p:pic>
      <p:pic>
        <p:nvPicPr>
          <p:cNvPr id="7" name="图片 6"/>
          <p:cNvPicPr>
            <a:picLocks noChangeAspect="1"/>
          </p:cNvPicPr>
          <p:nvPr/>
        </p:nvPicPr>
        <p:blipFill>
          <a:blip r:embed="rId3"/>
          <a:stretch>
            <a:fillRect/>
          </a:stretch>
        </p:blipFill>
        <p:spPr>
          <a:xfrm>
            <a:off x="6120287" y="866640"/>
            <a:ext cx="2291275" cy="4276860"/>
          </a:xfrm>
          <a:prstGeom prst="rect">
            <a:avLst/>
          </a:prstGeom>
        </p:spPr>
      </p:pic>
      <p:sp>
        <p:nvSpPr>
          <p:cNvPr id="4" name="文本框 3"/>
          <p:cNvSpPr txBox="1"/>
          <p:nvPr/>
        </p:nvSpPr>
        <p:spPr>
          <a:xfrm>
            <a:off x="2738387" y="4179726"/>
            <a:ext cx="2113079" cy="276999"/>
          </a:xfrm>
          <a:prstGeom prst="rect">
            <a:avLst/>
          </a:prstGeom>
          <a:noFill/>
        </p:spPr>
        <p:txBody>
          <a:bodyPr wrap="none" rtlCol="0">
            <a:spAutoFit/>
          </a:bodyPr>
          <a:lstStyle/>
          <a:p>
            <a:r>
              <a:rPr lang="zh-CN" altLang="en-US" sz="1200" dirty="0">
                <a:solidFill>
                  <a:srgbClr val="FF0000"/>
                </a:solidFill>
                <a:latin typeface="微软雅黑" panose="020B0503020204020204" pitchFamily="34" charset="-122"/>
                <a:ea typeface="微软雅黑" panose="020B0503020204020204" pitchFamily="34" charset="-122"/>
              </a:rPr>
              <a:t>一个账号可以</a:t>
            </a:r>
            <a:r>
              <a:rPr lang="en-US" altLang="zh-CN" sz="1200" dirty="0">
                <a:solidFill>
                  <a:srgbClr val="FF0000"/>
                </a:solidFill>
                <a:latin typeface="微软雅黑" panose="020B0503020204020204" pitchFamily="34" charset="-122"/>
                <a:ea typeface="微软雅黑" panose="020B0503020204020204" pitchFamily="34" charset="-122"/>
              </a:rPr>
              <a:t>8</a:t>
            </a:r>
            <a:r>
              <a:rPr lang="zh-CN" altLang="en-US" sz="1200" dirty="0">
                <a:solidFill>
                  <a:srgbClr val="FF0000"/>
                </a:solidFill>
                <a:latin typeface="微软雅黑" panose="020B0503020204020204" pitchFamily="34" charset="-122"/>
                <a:ea typeface="微软雅黑" panose="020B0503020204020204" pitchFamily="34" charset="-122"/>
              </a:rPr>
              <a:t>个人同时使用</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72053" y="141607"/>
            <a:ext cx="7875732" cy="424732"/>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1</a:t>
            </a:r>
            <a:r>
              <a:rPr lang="zh-CN" altLang="en-US" sz="2400" b="1" dirty="0">
                <a:solidFill>
                  <a:srgbClr val="595757"/>
                </a:solidFill>
                <a:latin typeface="微软雅黑" panose="020B0503020204020204" pitchFamily="34" charset="-122"/>
                <a:ea typeface="微软雅黑" panose="020B0503020204020204" pitchFamily="34" charset="-122"/>
                <a:cs typeface="+mj-cs"/>
              </a:rPr>
              <a:t> 登录、修改密码</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10" name="音频 9">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385"/>
    </mc:Choice>
    <mc:Fallback>
      <p:transition spd="slow" advTm="7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43989" y="2831884"/>
            <a:ext cx="65" cy="123111"/>
          </a:xfrm>
          <a:prstGeom prst="rect">
            <a:avLst/>
          </a:prstGeom>
          <a:solidFill>
            <a:srgbClr val="FFFFFF"/>
          </a:solidFill>
        </p:spPr>
        <p:txBody>
          <a:bodyPr wrap="none" lIns="0" tIns="0" rIns="0" bIns="0" rtlCol="0">
            <a:spAutoFit/>
          </a:bodyPr>
          <a:lstStyle/>
          <a:p>
            <a:endParaRPr lang="en-US" altLang="zh-CN" sz="8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060401" y="3676678"/>
            <a:ext cx="65" cy="123111"/>
          </a:xfrm>
          <a:prstGeom prst="rect">
            <a:avLst/>
          </a:prstGeom>
          <a:solidFill>
            <a:srgbClr val="FFFFFF"/>
          </a:solidFill>
        </p:spPr>
        <p:txBody>
          <a:bodyPr wrap="none" lIns="0" tIns="0" rIns="0" bIns="0" rtlCol="0">
            <a:spAutoFit/>
          </a:bodyPr>
          <a:lstStyle/>
          <a:p>
            <a:endParaRPr lang="zh-CN" altLang="en-US" sz="800" dirty="0">
              <a:solidFill>
                <a:schemeClr val="bg2">
                  <a:lumMod val="9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60401" y="3853663"/>
            <a:ext cx="1179118" cy="92333"/>
          </a:xfrm>
          <a:prstGeom prst="rect">
            <a:avLst/>
          </a:prstGeom>
          <a:solidFill>
            <a:srgbClr val="FFFFFF"/>
          </a:solidFill>
        </p:spPr>
        <p:txBody>
          <a:bodyPr wrap="square" lIns="0" tIns="0" rIns="0" bIns="0" rtlCol="0">
            <a:spAutoFit/>
          </a:bodyPr>
          <a:lstStyle/>
          <a:p>
            <a:endParaRPr lang="en-US" altLang="zh-CN" sz="600" dirty="0">
              <a:solidFill>
                <a:schemeClr val="bg2">
                  <a:lumMod val="90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006381" y="3008869"/>
            <a:ext cx="1233138" cy="184666"/>
          </a:xfrm>
          <a:prstGeom prst="rect">
            <a:avLst/>
          </a:prstGeom>
          <a:solidFill>
            <a:srgbClr val="FFFFFF"/>
          </a:solidFill>
        </p:spPr>
        <p:txBody>
          <a:bodyPr wrap="square" lIns="0" tIns="0" rIns="0" bIns="0" rtlCol="0">
            <a:spAutoFit/>
          </a:bodyPr>
          <a:lstStyle/>
          <a:p>
            <a:endParaRPr lang="en-US" altLang="zh-CN" sz="600" dirty="0">
              <a:solidFill>
                <a:schemeClr val="bg2">
                  <a:lumMod val="90000"/>
                </a:schemeClr>
              </a:solidFill>
              <a:latin typeface="微软雅黑" panose="020B0503020204020204" pitchFamily="34" charset="-122"/>
              <a:ea typeface="微软雅黑" panose="020B0503020204020204" pitchFamily="34" charset="-122"/>
            </a:endParaRPr>
          </a:p>
          <a:p>
            <a:endParaRPr lang="zh-CN" altLang="en-US" sz="600" dirty="0">
              <a:solidFill>
                <a:schemeClr val="bg2">
                  <a:lumMod val="90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72465" y="799456"/>
            <a:ext cx="2096854" cy="3906078"/>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62" y="799457"/>
            <a:ext cx="2273169" cy="4315256"/>
          </a:xfrm>
          <a:prstGeom prst="rect">
            <a:avLst/>
          </a:prstGeom>
        </p:spPr>
      </p:pic>
      <p:sp>
        <p:nvSpPr>
          <p:cNvPr id="3" name="矩形 2"/>
          <p:cNvSpPr/>
          <p:nvPr/>
        </p:nvSpPr>
        <p:spPr>
          <a:xfrm>
            <a:off x="156534" y="3676678"/>
            <a:ext cx="2228248" cy="957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所有</a:t>
            </a:r>
            <a:endParaRPr lang="zh-CN" altLang="en-US" dirty="0"/>
          </a:p>
        </p:txBody>
      </p:sp>
      <p:sp>
        <p:nvSpPr>
          <p:cNvPr id="14" name="文本框 13"/>
          <p:cNvSpPr txBox="1"/>
          <p:nvPr/>
        </p:nvSpPr>
        <p:spPr>
          <a:xfrm>
            <a:off x="761981" y="2871470"/>
            <a:ext cx="1528832" cy="230832"/>
          </a:xfrm>
          <a:prstGeom prst="rect">
            <a:avLst/>
          </a:prstGeom>
          <a:solidFill>
            <a:schemeClr val="bg1"/>
          </a:solidFill>
        </p:spPr>
        <p:txBody>
          <a:bodyPr wrap="square">
            <a:spAutoFit/>
          </a:bodyPr>
          <a:lstStyle/>
          <a:p>
            <a:pPr algn="ctr"/>
            <a:r>
              <a:rPr lang="zh-CN" altLang="en-US" sz="900" dirty="0">
                <a:latin typeface="微软雅黑" panose="020B0503020204020204" pitchFamily="34" charset="-122"/>
                <a:ea typeface="微软雅黑" panose="020B0503020204020204" pitchFamily="34" charset="-122"/>
              </a:rPr>
              <a:t>我是脱贫、易返贫致贫户</a:t>
            </a:r>
            <a:endParaRPr lang="zh-CN" altLang="en-US" sz="9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41627" y="3116541"/>
            <a:ext cx="1500722" cy="337185"/>
          </a:xfrm>
          <a:prstGeom prst="rect">
            <a:avLst/>
          </a:prstGeom>
          <a:solidFill>
            <a:schemeClr val="bg1"/>
          </a:solidFill>
        </p:spPr>
        <p:txBody>
          <a:bodyPr wrap="square" rtlCol="0">
            <a:spAutoFit/>
          </a:bodyPr>
          <a:lstStyle/>
          <a:p>
            <a:r>
              <a:rPr lang="zh-CN" altLang="en-US" sz="800" dirty="0">
                <a:solidFill>
                  <a:schemeClr val="bg2">
                    <a:lumMod val="75000"/>
                  </a:schemeClr>
                </a:solidFill>
              </a:rPr>
              <a:t>脱贫户、易致贫返贫户注册时需要校验姓名和证件号</a:t>
            </a:r>
            <a:endParaRPr lang="zh-CN" altLang="en-US" sz="800" dirty="0">
              <a:solidFill>
                <a:schemeClr val="bg2">
                  <a:lumMod val="75000"/>
                </a:schemeClr>
              </a:solidFill>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769" y="822777"/>
            <a:ext cx="1977669" cy="3895047"/>
          </a:xfrm>
          <a:prstGeom prst="rect">
            <a:avLst/>
          </a:prstGeom>
        </p:spPr>
      </p:pic>
      <p:pic>
        <p:nvPicPr>
          <p:cNvPr id="13" name="图片 12"/>
          <p:cNvPicPr>
            <a:picLocks noChangeAspect="1"/>
          </p:cNvPicPr>
          <p:nvPr/>
        </p:nvPicPr>
        <p:blipFill>
          <a:blip r:embed="rId4"/>
          <a:stretch>
            <a:fillRect/>
          </a:stretch>
        </p:blipFill>
        <p:spPr>
          <a:xfrm>
            <a:off x="6900769" y="3503409"/>
            <a:ext cx="1990740" cy="438153"/>
          </a:xfrm>
          <a:prstGeom prst="rect">
            <a:avLst/>
          </a:prstGeom>
        </p:spPr>
      </p:pic>
      <p:sp>
        <p:nvSpPr>
          <p:cNvPr id="18" name="矩形 17"/>
          <p:cNvSpPr/>
          <p:nvPr/>
        </p:nvSpPr>
        <p:spPr>
          <a:xfrm>
            <a:off x="6948573" y="3021159"/>
            <a:ext cx="1867301" cy="368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15"/>
          <p:cNvPicPr>
            <a:picLocks noChangeAspect="1"/>
          </p:cNvPicPr>
          <p:nvPr/>
        </p:nvPicPr>
        <p:blipFill>
          <a:blip r:embed="rId5"/>
          <a:stretch>
            <a:fillRect/>
          </a:stretch>
        </p:blipFill>
        <p:spPr>
          <a:xfrm>
            <a:off x="7085281" y="2975991"/>
            <a:ext cx="371478" cy="200026"/>
          </a:xfrm>
          <a:prstGeom prst="rect">
            <a:avLst/>
          </a:prstGeom>
        </p:spPr>
      </p:pic>
      <p:sp>
        <p:nvSpPr>
          <p:cNvPr id="21" name="文本框 20"/>
          <p:cNvSpPr txBox="1"/>
          <p:nvPr/>
        </p:nvSpPr>
        <p:spPr>
          <a:xfrm>
            <a:off x="6977451" y="3206310"/>
            <a:ext cx="492443" cy="184666"/>
          </a:xfrm>
          <a:prstGeom prst="rect">
            <a:avLst/>
          </a:prstGeom>
          <a:noFill/>
        </p:spPr>
        <p:txBody>
          <a:bodyPr wrap="none" rtlCol="0">
            <a:spAutoFit/>
          </a:bodyPr>
          <a:lstStyle/>
          <a:p>
            <a:r>
              <a:rPr lang="zh-CN" altLang="en-US" sz="600" dirty="0"/>
              <a:t>账号注销</a:t>
            </a:r>
            <a:endParaRPr lang="zh-CN" altLang="en-US" sz="600" dirty="0"/>
          </a:p>
        </p:txBody>
      </p:sp>
      <p:sp>
        <p:nvSpPr>
          <p:cNvPr id="23" name="矩形 22"/>
          <p:cNvSpPr/>
          <p:nvPr/>
        </p:nvSpPr>
        <p:spPr>
          <a:xfrm>
            <a:off x="265562" y="2679522"/>
            <a:ext cx="2228248" cy="957608"/>
          </a:xfrm>
          <a:prstGeom prst="rect">
            <a:avLst/>
          </a:prstGeom>
          <a:noFill/>
          <a:ln>
            <a:solidFill>
              <a:srgbClr val="D031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948573" y="2898755"/>
            <a:ext cx="649706" cy="568630"/>
          </a:xfrm>
          <a:prstGeom prst="rect">
            <a:avLst/>
          </a:prstGeom>
          <a:noFill/>
          <a:ln>
            <a:solidFill>
              <a:srgbClr val="D031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244537" y="3749788"/>
            <a:ext cx="3877985" cy="276999"/>
          </a:xfrm>
          <a:prstGeom prst="rect">
            <a:avLst/>
          </a:prstGeom>
          <a:noFill/>
        </p:spPr>
        <p:txBody>
          <a:bodyPr wrap="none" rtlCol="0">
            <a:spAutoFit/>
          </a:bodyPr>
          <a:lstStyle/>
          <a:p>
            <a:r>
              <a:rPr lang="zh-CN" altLang="en-US" sz="1200" dirty="0">
                <a:solidFill>
                  <a:srgbClr val="C00000"/>
                </a:solidFill>
              </a:rPr>
              <a:t>所有在系统里管理的脱贫户、易致贫返贫户都可以注册</a:t>
            </a:r>
            <a:endParaRPr lang="zh-CN" altLang="en-US" sz="1200" dirty="0">
              <a:solidFill>
                <a:srgbClr val="C00000"/>
              </a:solidFill>
            </a:endParaRPr>
          </a:p>
        </p:txBody>
      </p:sp>
      <p:sp>
        <p:nvSpPr>
          <p:cNvPr id="27" name="文本框 26"/>
          <p:cNvSpPr txBox="1"/>
          <p:nvPr/>
        </p:nvSpPr>
        <p:spPr>
          <a:xfrm>
            <a:off x="7549540" y="3101124"/>
            <a:ext cx="1569660" cy="276999"/>
          </a:xfrm>
          <a:prstGeom prst="rect">
            <a:avLst/>
          </a:prstGeom>
          <a:noFill/>
        </p:spPr>
        <p:txBody>
          <a:bodyPr wrap="none" rtlCol="0">
            <a:spAutoFit/>
          </a:bodyPr>
          <a:lstStyle/>
          <a:p>
            <a:r>
              <a:rPr lang="zh-CN" altLang="en-US" sz="1200" dirty="0">
                <a:solidFill>
                  <a:srgbClr val="C00000"/>
                </a:solidFill>
              </a:rPr>
              <a:t>注册的账号可以注销</a:t>
            </a:r>
            <a:endParaRPr lang="zh-CN" altLang="en-US" sz="1200" dirty="0">
              <a:solidFill>
                <a:srgbClr val="C00000"/>
              </a:solidFill>
            </a:endParaRPr>
          </a:p>
        </p:txBody>
      </p:sp>
      <p:sp>
        <p:nvSpPr>
          <p:cNvPr id="22" name="文本框 21"/>
          <p:cNvSpPr txBox="1"/>
          <p:nvPr/>
        </p:nvSpPr>
        <p:spPr>
          <a:xfrm>
            <a:off x="3117847" y="834007"/>
            <a:ext cx="1261884" cy="184666"/>
          </a:xfrm>
          <a:prstGeom prst="rect">
            <a:avLst/>
          </a:prstGeom>
          <a:solidFill>
            <a:srgbClr val="D1313E"/>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脱贫户、易致贫返贫户注册校验</a:t>
            </a:r>
            <a:endParaRPr lang="zh-CN" altLang="en-US" sz="600" dirty="0">
              <a:solidFill>
                <a:schemeClr val="bg1"/>
              </a:solidFill>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6737" y="815009"/>
            <a:ext cx="2191080" cy="4105461"/>
          </a:xfrm>
          <a:prstGeom prst="rect">
            <a:avLst/>
          </a:prstGeom>
        </p:spPr>
      </p:pic>
      <p:sp>
        <p:nvSpPr>
          <p:cNvPr id="29" name="文本框 28"/>
          <p:cNvSpPr txBox="1"/>
          <p:nvPr/>
        </p:nvSpPr>
        <p:spPr>
          <a:xfrm>
            <a:off x="272053" y="141607"/>
            <a:ext cx="7875732" cy="424732"/>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1</a:t>
            </a:r>
            <a:r>
              <a:rPr lang="zh-CN" altLang="en-US" sz="2400" b="1" dirty="0">
                <a:solidFill>
                  <a:srgbClr val="595757"/>
                </a:solidFill>
                <a:latin typeface="微软雅黑" panose="020B0503020204020204" pitchFamily="34" charset="-122"/>
                <a:ea typeface="微软雅黑" panose="020B0503020204020204" pitchFamily="34" charset="-122"/>
                <a:cs typeface="+mj-cs"/>
              </a:rPr>
              <a:t> 帮扶责任人、易返贫致贫户注册、注销</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6" name="音频 5">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82"/>
    </mc:Choice>
    <mc:Fallback>
      <p:transition spd="slow" advTm="4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1"/>
          <p:cNvSpPr txBox="1"/>
          <p:nvPr/>
        </p:nvSpPr>
        <p:spPr>
          <a:xfrm>
            <a:off x="414621" y="256660"/>
            <a:ext cx="1958189" cy="600164"/>
          </a:xfrm>
          <a:prstGeom prst="rect">
            <a:avLst/>
          </a:prstGeom>
          <a:noFill/>
        </p:spPr>
        <p:txBody>
          <a:bodyPr wrap="square" rtlCol="0">
            <a:spAutoFit/>
          </a:bodyPr>
          <a:lstStyle/>
          <a:p>
            <a:r>
              <a:rPr lang="zh-CN" altLang="en-US" sz="3300" dirty="0">
                <a:latin typeface="微软雅黑" panose="020B0503020204020204" pitchFamily="34" charset="-122"/>
                <a:ea typeface="微软雅黑" panose="020B0503020204020204" pitchFamily="34" charset="-122"/>
                <a:cs typeface="+mj-cs"/>
              </a:rPr>
              <a:t>功能详情</a:t>
            </a:r>
            <a:endParaRPr lang="zh-CN" altLang="en-US" sz="3300" dirty="0">
              <a:latin typeface="微软雅黑" panose="020B0503020204020204" pitchFamily="34" charset="-122"/>
              <a:ea typeface="微软雅黑" panose="020B0503020204020204" pitchFamily="34" charset="-122"/>
              <a:cs typeface="+mj-cs"/>
            </a:endParaRPr>
          </a:p>
        </p:txBody>
      </p:sp>
      <p:sp>
        <p:nvSpPr>
          <p:cNvPr id="23" name="矩形 22"/>
          <p:cNvSpPr/>
          <p:nvPr/>
        </p:nvSpPr>
        <p:spPr>
          <a:xfrm rot="10800000">
            <a:off x="378617" y="263362"/>
            <a:ext cx="72008" cy="586759"/>
          </a:xfrm>
          <a:prstGeom prst="rect">
            <a:avLst/>
          </a:prstGeom>
          <a:solidFill>
            <a:srgbClr val="184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nvSpPr>
        <p:spPr>
          <a:xfrm>
            <a:off x="2427823" y="2152362"/>
            <a:ext cx="4288353" cy="584775"/>
          </a:xfrm>
          <a:prstGeom prst="rect">
            <a:avLst/>
          </a:prstGeom>
          <a:noFill/>
        </p:spPr>
        <p:txBody>
          <a:bodyPr wrap="none" rtlCol="0">
            <a:spAutoFit/>
          </a:bodyPr>
          <a:lstStyle/>
          <a:p>
            <a:r>
              <a:rPr kumimoji="1" lang="zh-CN" altLang="en-US" sz="3200" b="1" dirty="0">
                <a:latin typeface="Xingkai SC" panose="02010600040101010101" pitchFamily="2" charset="-122"/>
                <a:ea typeface="Xingkai SC" panose="02010600040101010101" pitchFamily="2" charset="-122"/>
                <a:cs typeface="LingWai TC Medium" panose="03050602040302020204" pitchFamily="66" charset="-120"/>
              </a:rPr>
              <a:t>二、功能模块操作使用</a:t>
            </a:r>
            <a:endParaRPr kumimoji="1" lang="zh-CN" altLang="en-US" sz="3200" b="1" dirty="0">
              <a:latin typeface="Xingkai SC" panose="02010600040101010101" pitchFamily="2" charset="-122"/>
              <a:ea typeface="Xingkai SC" panose="02010600040101010101" pitchFamily="2" charset="-122"/>
              <a:cs typeface="LingWai TC Medium" panose="03050602040302020204" pitchFamily="66" charset="-120"/>
            </a:endParaRPr>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60"/>
    </mc:Choice>
    <mc:Fallback>
      <p:transition spd="slow" advTm="1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首页</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22" name="文本框 21"/>
          <p:cNvSpPr txBox="1"/>
          <p:nvPr/>
        </p:nvSpPr>
        <p:spPr>
          <a:xfrm>
            <a:off x="6121012" y="2233094"/>
            <a:ext cx="1307988" cy="369332"/>
          </a:xfrm>
          <a:prstGeom prst="rect">
            <a:avLst/>
          </a:prstGeom>
          <a:noFill/>
        </p:spPr>
        <p:txBody>
          <a:bodyPr wrap="square" rtlCol="0">
            <a:spAutoFit/>
          </a:bodyPr>
          <a:lstStyle/>
          <a:p>
            <a:pP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4</a:t>
            </a:r>
            <a:r>
              <a:rPr kumimoji="1" lang="zh-CN" altLang="en-US" sz="1200" dirty="0">
                <a:latin typeface="微软雅黑" panose="020B0503020204020204" pitchFamily="34" charset="-122"/>
                <a:ea typeface="微软雅黑" panose="020B0503020204020204" pitchFamily="34" charset="-122"/>
              </a:rPr>
              <a:t>、功能入口</a:t>
            </a:r>
            <a:endParaRPr kumimoji="1" lang="en-US" altLang="zh-CN" sz="12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6121012" y="3570800"/>
            <a:ext cx="1307988" cy="369332"/>
          </a:xfrm>
          <a:prstGeom prst="rect">
            <a:avLst/>
          </a:prstGeom>
          <a:noFill/>
        </p:spPr>
        <p:txBody>
          <a:bodyPr wrap="square" rtlCol="0">
            <a:spAutoFit/>
          </a:bodyPr>
          <a:lstStyle/>
          <a:p>
            <a:pP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5</a:t>
            </a:r>
            <a:r>
              <a:rPr kumimoji="1" lang="zh-CN" altLang="en-US" sz="1200" dirty="0">
                <a:latin typeface="微软雅黑" panose="020B0503020204020204" pitchFamily="34" charset="-122"/>
                <a:ea typeface="微软雅黑" panose="020B0503020204020204" pitchFamily="34" charset="-122"/>
              </a:rPr>
              <a:t>、新闻列表</a:t>
            </a:r>
            <a:endParaRPr kumimoji="1" lang="en-US" altLang="zh-CN" sz="120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6121012" y="4615166"/>
            <a:ext cx="1307988" cy="369332"/>
          </a:xfrm>
          <a:prstGeom prst="rect">
            <a:avLst/>
          </a:prstGeom>
          <a:noFill/>
        </p:spPr>
        <p:txBody>
          <a:bodyPr wrap="square" rtlCol="0">
            <a:spAutoFit/>
          </a:bodyPr>
          <a:lstStyle/>
          <a:p>
            <a:pP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6</a:t>
            </a:r>
            <a:r>
              <a:rPr kumimoji="1" lang="zh-CN" altLang="en-US" sz="1200" dirty="0">
                <a:latin typeface="微软雅黑" panose="020B0503020204020204" pitchFamily="34" charset="-122"/>
                <a:ea typeface="微软雅黑" panose="020B0503020204020204" pitchFamily="34" charset="-122"/>
              </a:rPr>
              <a:t>、底部导航</a:t>
            </a:r>
            <a:endParaRPr kumimoji="1" lang="en-US" altLang="zh-CN" sz="1200"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6121012" y="1718705"/>
            <a:ext cx="1307988" cy="369332"/>
          </a:xfrm>
          <a:prstGeom prst="rect">
            <a:avLst/>
          </a:prstGeom>
          <a:noFill/>
        </p:spPr>
        <p:txBody>
          <a:bodyPr wrap="square" rtlCol="0">
            <a:spAutoFit/>
          </a:bodyPr>
          <a:lstStyle/>
          <a:p>
            <a:pP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3</a:t>
            </a:r>
            <a:r>
              <a:rPr kumimoji="1" lang="zh-CN" altLang="en-US" sz="1200" dirty="0">
                <a:latin typeface="微软雅黑" panose="020B0503020204020204" pitchFamily="34" charset="-122"/>
                <a:ea typeface="微软雅黑" panose="020B0503020204020204" pitchFamily="34" charset="-122"/>
              </a:rPr>
              <a:t>、最新通知</a:t>
            </a:r>
            <a:endParaRPr kumimoji="1" lang="en-US" altLang="zh-CN" sz="120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6121012" y="1070730"/>
            <a:ext cx="1307988" cy="369332"/>
          </a:xfrm>
          <a:prstGeom prst="rect">
            <a:avLst/>
          </a:prstGeom>
          <a:noFill/>
        </p:spPr>
        <p:txBody>
          <a:bodyPr wrap="square" rtlCol="0">
            <a:spAutoFit/>
          </a:bodyPr>
          <a:lstStyle/>
          <a:p>
            <a:pP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2</a:t>
            </a:r>
            <a:r>
              <a:rPr kumimoji="1" lang="zh-CN" altLang="en-US" sz="1200" dirty="0">
                <a:latin typeface="微软雅黑" panose="020B0503020204020204" pitchFamily="34" charset="-122"/>
                <a:ea typeface="微软雅黑" panose="020B0503020204020204" pitchFamily="34" charset="-122"/>
              </a:rPr>
              <a:t>、图片新闻</a:t>
            </a:r>
            <a:endParaRPr kumimoji="1" lang="en-US" altLang="zh-CN" sz="12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6121012" y="274710"/>
            <a:ext cx="1307988" cy="369332"/>
          </a:xfrm>
          <a:prstGeom prst="rect">
            <a:avLst/>
          </a:prstGeom>
          <a:noFill/>
        </p:spPr>
        <p:txBody>
          <a:bodyPr wrap="square" rtlCol="0">
            <a:spAutoFit/>
          </a:bodyPr>
          <a:lstStyle/>
          <a:p>
            <a:pP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1</a:t>
            </a:r>
            <a:r>
              <a:rPr kumimoji="1" lang="zh-CN" altLang="en-US" sz="1200" dirty="0">
                <a:latin typeface="微软雅黑" panose="020B0503020204020204" pitchFamily="34" charset="-122"/>
                <a:ea typeface="微软雅黑" panose="020B0503020204020204" pitchFamily="34" charset="-122"/>
              </a:rPr>
              <a:t>、历史通知</a:t>
            </a:r>
            <a:endParaRPr kumimoji="1" lang="en-US" altLang="zh-CN" sz="120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1857424" y="273465"/>
            <a:ext cx="1005404" cy="336695"/>
          </a:xfrm>
          <a:prstGeom prst="rect">
            <a:avLst/>
          </a:prstGeom>
          <a:noFill/>
        </p:spPr>
        <p:txBody>
          <a:bodyPr wrap="square" rtlCol="0">
            <a:spAutoFit/>
          </a:bodyPr>
          <a:lstStyle/>
          <a:p>
            <a:pPr algn="r">
              <a:lnSpc>
                <a:spcPct val="150000"/>
              </a:lnSpc>
              <a:spcBef>
                <a:spcPts val="1200"/>
              </a:spcBef>
            </a:pPr>
            <a:r>
              <a:rPr kumimoji="1" lang="en-US" altLang="zh-CN" sz="1200" dirty="0">
                <a:latin typeface="微软雅黑" panose="020B0503020204020204" pitchFamily="34" charset="-122"/>
                <a:ea typeface="微软雅黑" panose="020B0503020204020204" pitchFamily="34" charset="-122"/>
              </a:rPr>
              <a:t>7</a:t>
            </a:r>
            <a:r>
              <a:rPr kumimoji="1" lang="zh-CN" altLang="en-US" sz="1200" dirty="0">
                <a:latin typeface="微软雅黑" panose="020B0503020204020204" pitchFamily="34" charset="-122"/>
                <a:ea typeface="微软雅黑" panose="020B0503020204020204" pitchFamily="34" charset="-122"/>
              </a:rPr>
              <a:t>、扫一扫 </a:t>
            </a:r>
            <a:endParaRPr kumimoji="1" lang="en-US" altLang="zh-CN" sz="12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1200839" y="577319"/>
            <a:ext cx="2082060" cy="3600986"/>
          </a:xfrm>
          <a:prstGeom prst="rect">
            <a:avLst/>
          </a:prstGeom>
          <a:noFill/>
        </p:spPr>
        <p:txBody>
          <a:bodyPr wrap="square" rtlCol="0">
            <a:spAutoFit/>
          </a:bodyPr>
          <a:lstStyle/>
          <a:p>
            <a:pPr algn="ctr">
              <a:lnSpc>
                <a:spcPct val="150000"/>
              </a:lnSpc>
              <a:spcBef>
                <a:spcPts val="1200"/>
              </a:spcBef>
            </a:pPr>
            <a:r>
              <a:rPr kumimoji="1" lang="zh-CN" altLang="en-US" sz="1200" b="1" dirty="0">
                <a:latin typeface="微软雅黑" panose="020B0503020204020204" pitchFamily="34" charset="-122"/>
                <a:ea typeface="微软雅黑" panose="020B0503020204020204" pitchFamily="34" charset="-122"/>
              </a:rPr>
              <a:t>说明</a:t>
            </a:r>
            <a:endParaRPr kumimoji="1" lang="en-US" altLang="zh-CN" sz="1200" b="1" dirty="0">
              <a:latin typeface="微软雅黑" panose="020B0503020204020204" pitchFamily="34" charset="-122"/>
              <a:ea typeface="微软雅黑" panose="020B0503020204020204" pitchFamily="34" charset="-122"/>
            </a:endParaRPr>
          </a:p>
          <a:p>
            <a:pPr algn="just">
              <a:lnSpc>
                <a:spcPct val="150000"/>
              </a:lnSpc>
              <a:spcBef>
                <a:spcPts val="1200"/>
              </a:spcBef>
            </a:pPr>
            <a:r>
              <a:rPr kumimoji="1" lang="zh-CN" altLang="en-US" sz="1200" dirty="0">
                <a:latin typeface="微软雅黑" panose="020B0503020204020204" pitchFamily="34" charset="-122"/>
                <a:ea typeface="微软雅黑" panose="020B0503020204020204" pitchFamily="34" charset="-122"/>
              </a:rPr>
              <a:t>「扫一扫」功能主要用来扫描</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脱贫户</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边缘户身份在线验证结果</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中的二维码进行在线校验。用户不登录也可以使用该功能。</a:t>
            </a:r>
            <a:endParaRPr kumimoji="1" lang="en-US" altLang="zh-CN" sz="1200" dirty="0">
              <a:latin typeface="微软雅黑" panose="020B0503020204020204" pitchFamily="34" charset="-122"/>
              <a:ea typeface="微软雅黑" panose="020B0503020204020204" pitchFamily="34" charset="-122"/>
            </a:endParaRPr>
          </a:p>
          <a:p>
            <a:pPr algn="just">
              <a:lnSpc>
                <a:spcPct val="150000"/>
              </a:lnSpc>
              <a:spcBef>
                <a:spcPts val="1200"/>
              </a:spcBef>
            </a:pPr>
            <a:r>
              <a:rPr kumimoji="1" lang="zh-CN" altLang="en-US" sz="1200" dirty="0">
                <a:latin typeface="微软雅黑" panose="020B0503020204020204" pitchFamily="34" charset="-122"/>
                <a:ea typeface="微软雅黑" panose="020B0503020204020204" pitchFamily="34" charset="-122"/>
              </a:rPr>
              <a:t>通知、图片新闻、新闻列表点击后可以查看详情</a:t>
            </a:r>
            <a:endParaRPr kumimoji="1" lang="en-US" altLang="zh-CN" sz="1200" dirty="0">
              <a:latin typeface="微软雅黑" panose="020B0503020204020204" pitchFamily="34" charset="-122"/>
              <a:ea typeface="微软雅黑" panose="020B0503020204020204" pitchFamily="34" charset="-122"/>
            </a:endParaRPr>
          </a:p>
          <a:p>
            <a:pPr algn="just">
              <a:lnSpc>
                <a:spcPct val="150000"/>
              </a:lnSpc>
              <a:spcBef>
                <a:spcPts val="1200"/>
              </a:spcBef>
            </a:pPr>
            <a:r>
              <a:rPr kumimoji="1" lang="zh-CN" altLang="en-US" sz="1200" dirty="0">
                <a:latin typeface="微软雅黑" panose="020B0503020204020204" pitchFamily="34" charset="-122"/>
                <a:ea typeface="微软雅黑" panose="020B0503020204020204" pitchFamily="34" charset="-122"/>
              </a:rPr>
              <a:t>系统模块有两类入口，一类是新闻列表上面的功能入口，另一类是底部导航。</a:t>
            </a:r>
            <a:endParaRPr kumimoji="1" lang="en-US" altLang="zh-CN" sz="1200" dirty="0">
              <a:latin typeface="微软雅黑" panose="020B0503020204020204" pitchFamily="34" charset="-122"/>
              <a:ea typeface="微软雅黑" panose="020B0503020204020204" pitchFamily="34" charset="-122"/>
            </a:endParaRPr>
          </a:p>
        </p:txBody>
      </p:sp>
      <p:cxnSp>
        <p:nvCxnSpPr>
          <p:cNvPr id="21" name="直线箭头连接符 20"/>
          <p:cNvCxnSpPr/>
          <p:nvPr/>
        </p:nvCxnSpPr>
        <p:spPr>
          <a:xfrm>
            <a:off x="5741696" y="2426790"/>
            <a:ext cx="4586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直线箭头连接符 24"/>
          <p:cNvCxnSpPr/>
          <p:nvPr/>
        </p:nvCxnSpPr>
        <p:spPr>
          <a:xfrm>
            <a:off x="5741696" y="3764496"/>
            <a:ext cx="4586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直线箭头连接符 26"/>
          <p:cNvCxnSpPr/>
          <p:nvPr/>
        </p:nvCxnSpPr>
        <p:spPr>
          <a:xfrm>
            <a:off x="5741696" y="4808862"/>
            <a:ext cx="4586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直线箭头连接符 28"/>
          <p:cNvCxnSpPr/>
          <p:nvPr/>
        </p:nvCxnSpPr>
        <p:spPr>
          <a:xfrm>
            <a:off x="5741696" y="1912401"/>
            <a:ext cx="4586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 name="直线箭头连接符 30"/>
          <p:cNvCxnSpPr/>
          <p:nvPr/>
        </p:nvCxnSpPr>
        <p:spPr>
          <a:xfrm>
            <a:off x="5741696" y="1264426"/>
            <a:ext cx="4586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直线箭头连接符 32"/>
          <p:cNvCxnSpPr/>
          <p:nvPr/>
        </p:nvCxnSpPr>
        <p:spPr>
          <a:xfrm>
            <a:off x="5741696" y="468406"/>
            <a:ext cx="4586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直线箭头连接符 34"/>
          <p:cNvCxnSpPr/>
          <p:nvPr/>
        </p:nvCxnSpPr>
        <p:spPr>
          <a:xfrm flipH="1">
            <a:off x="2793667" y="468406"/>
            <a:ext cx="56918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9" name="文本框 38"/>
          <p:cNvSpPr txBox="1"/>
          <p:nvPr/>
        </p:nvSpPr>
        <p:spPr>
          <a:xfrm>
            <a:off x="3465587" y="2670977"/>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脱贫户</a:t>
            </a:r>
            <a:endParaRPr lang="zh-CN" altLang="en-US" sz="700" dirty="0">
              <a:solidFill>
                <a:schemeClr val="bg2">
                  <a:lumMod val="50000"/>
                </a:schemeClr>
              </a:solidFill>
            </a:endParaRPr>
          </a:p>
        </p:txBody>
      </p:sp>
      <p:sp>
        <p:nvSpPr>
          <p:cNvPr id="40" name="文本框 39"/>
          <p:cNvSpPr txBox="1"/>
          <p:nvPr/>
        </p:nvSpPr>
        <p:spPr>
          <a:xfrm>
            <a:off x="4053345" y="2667069"/>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出列村</a:t>
            </a:r>
            <a:endParaRPr lang="zh-CN" altLang="en-US" sz="700" dirty="0">
              <a:solidFill>
                <a:schemeClr val="bg2">
                  <a:lumMod val="50000"/>
                </a:schemeClr>
              </a:solidFill>
            </a:endParaRPr>
          </a:p>
        </p:txBody>
      </p:sp>
      <p:sp>
        <p:nvSpPr>
          <p:cNvPr id="41" name="文本框 40"/>
          <p:cNvSpPr txBox="1"/>
          <p:nvPr/>
        </p:nvSpPr>
        <p:spPr>
          <a:xfrm>
            <a:off x="4648237" y="2667069"/>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摘帽县</a:t>
            </a:r>
            <a:endParaRPr lang="zh-CN" altLang="en-US" sz="700" dirty="0">
              <a:solidFill>
                <a:schemeClr val="bg2">
                  <a:lumMod val="50000"/>
                </a:schemeClr>
              </a:solidFill>
            </a:endParaRPr>
          </a:p>
        </p:txBody>
      </p:sp>
      <p:sp>
        <p:nvSpPr>
          <p:cNvPr id="42" name="文本框 41"/>
          <p:cNvSpPr txBox="1"/>
          <p:nvPr/>
        </p:nvSpPr>
        <p:spPr>
          <a:xfrm>
            <a:off x="5253155" y="2667069"/>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边缘户</a:t>
            </a:r>
            <a:endParaRPr lang="zh-CN" altLang="en-US" sz="700" dirty="0">
              <a:solidFill>
                <a:schemeClr val="bg2">
                  <a:lumMod val="50000"/>
                </a:schemeClr>
              </a:solidFill>
            </a:endParaRPr>
          </a:p>
        </p:txBody>
      </p:sp>
      <p:pic>
        <p:nvPicPr>
          <p:cNvPr id="43" name="图片 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08961" y="353973"/>
            <a:ext cx="2372185" cy="4647920"/>
          </a:xfrm>
          <a:prstGeom prst="rect">
            <a:avLst/>
          </a:prstGeom>
        </p:spPr>
      </p:pic>
      <p:sp>
        <p:nvSpPr>
          <p:cNvPr id="23" name="文本框 22"/>
          <p:cNvSpPr txBox="1"/>
          <p:nvPr/>
        </p:nvSpPr>
        <p:spPr>
          <a:xfrm>
            <a:off x="3465587" y="2933499"/>
            <a:ext cx="612775" cy="107315"/>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易返贫致贫户</a:t>
            </a:r>
            <a:endParaRPr lang="zh-CN" altLang="en-US" sz="700" dirty="0">
              <a:solidFill>
                <a:schemeClr val="bg2">
                  <a:lumMod val="50000"/>
                </a:schemeClr>
              </a:solidFill>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355"/>
    </mc:Choice>
    <mc:Fallback>
      <p:transition spd="slow" advTm="6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8370142" cy="423545"/>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 </a:t>
            </a:r>
            <a:r>
              <a:rPr lang="zh-CN" altLang="en-US" sz="2400" b="1" dirty="0">
                <a:solidFill>
                  <a:srgbClr val="595757"/>
                </a:solidFill>
                <a:latin typeface="微软雅黑" panose="020B0503020204020204" pitchFamily="34" charset="-122"/>
                <a:ea typeface="微软雅黑" panose="020B0503020204020204" pitchFamily="34" charset="-122"/>
                <a:cs typeface="+mj-cs"/>
              </a:rPr>
              <a:t>脱贫户、易返贫致贫户</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多条件查询</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grpSp>
        <p:nvGrpSpPr>
          <p:cNvPr id="14" name="组合 13"/>
          <p:cNvGrpSpPr/>
          <p:nvPr/>
        </p:nvGrpSpPr>
        <p:grpSpPr>
          <a:xfrm>
            <a:off x="614274" y="750866"/>
            <a:ext cx="2067858" cy="4253210"/>
            <a:chOff x="6735772" y="354022"/>
            <a:chExt cx="2193173" cy="4303515"/>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9" name="图片 18"/>
            <p:cNvPicPr>
              <a:picLocks noChangeAspect="1"/>
            </p:cNvPicPr>
            <p:nvPr/>
          </p:nvPicPr>
          <p:blipFill>
            <a:blip r:embed="rId2"/>
            <a:stretch>
              <a:fillRect/>
            </a:stretch>
          </p:blipFill>
          <p:spPr>
            <a:xfrm>
              <a:off x="6748511" y="2160744"/>
              <a:ext cx="2080086" cy="603642"/>
            </a:xfrm>
            <a:prstGeom prst="rect">
              <a:avLst/>
            </a:prstGeom>
          </p:spPr>
        </p:pic>
        <p:pic>
          <p:nvPicPr>
            <p:cNvPr id="21" name="图片 20"/>
            <p:cNvPicPr>
              <a:picLocks noChangeAspect="1"/>
            </p:cNvPicPr>
            <p:nvPr/>
          </p:nvPicPr>
          <p:blipFill>
            <a:blip r:embed="rId3"/>
            <a:stretch>
              <a:fillRect/>
            </a:stretch>
          </p:blipFill>
          <p:spPr>
            <a:xfrm>
              <a:off x="7267451" y="396393"/>
              <a:ext cx="1255210" cy="231544"/>
            </a:xfrm>
            <a:prstGeom prst="rect">
              <a:avLst/>
            </a:prstGeom>
          </p:spPr>
        </p:pic>
        <p:pic>
          <p:nvPicPr>
            <p:cNvPr id="22" name="图片 21"/>
            <p:cNvPicPr>
              <a:picLocks noChangeAspect="1"/>
            </p:cNvPicPr>
            <p:nvPr/>
          </p:nvPicPr>
          <p:blipFill>
            <a:blip r:embed="rId4"/>
            <a:stretch>
              <a:fillRect/>
            </a:stretch>
          </p:blipFill>
          <p:spPr>
            <a:xfrm>
              <a:off x="6735772" y="4309306"/>
              <a:ext cx="2193173" cy="348231"/>
            </a:xfrm>
            <a:prstGeom prst="rect">
              <a:avLst/>
            </a:prstGeom>
          </p:spPr>
        </p:pic>
      </p:grpSp>
      <p:sp>
        <p:nvSpPr>
          <p:cNvPr id="24" name="矩形 23"/>
          <p:cNvSpPr/>
          <p:nvPr/>
        </p:nvSpPr>
        <p:spPr>
          <a:xfrm>
            <a:off x="614274" y="2502338"/>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648203" y="2871904"/>
            <a:ext cx="448945" cy="153888"/>
          </a:xfrm>
          <a:prstGeom prst="rect">
            <a:avLst/>
          </a:prstGeom>
          <a:solidFill>
            <a:srgbClr val="FFFFFF"/>
          </a:solidFill>
        </p:spPr>
        <p:txBody>
          <a:bodyPr wrap="square" lIns="0" tIns="0" rIns="0" bIns="0" rtlCol="0">
            <a:spAutoFit/>
          </a:bodyPr>
          <a:lstStyle/>
          <a:p>
            <a:pPr algn="ctr"/>
            <a:r>
              <a:rPr lang="zh-CN" altLang="en-US" sz="500" dirty="0">
                <a:solidFill>
                  <a:schemeClr val="bg2">
                    <a:lumMod val="50000"/>
                  </a:schemeClr>
                </a:solidFill>
              </a:rPr>
              <a:t>脱贫户、易返贫致贫户</a:t>
            </a:r>
            <a:endParaRPr lang="zh-CN" altLang="en-US" sz="500" dirty="0">
              <a:solidFill>
                <a:schemeClr val="bg2">
                  <a:lumMod val="50000"/>
                </a:schemeClr>
              </a:solidFill>
            </a:endParaRPr>
          </a:p>
        </p:txBody>
      </p:sp>
      <p:pic>
        <p:nvPicPr>
          <p:cNvPr id="6" name="图片 5"/>
          <p:cNvPicPr>
            <a:picLocks noChangeAspect="1"/>
          </p:cNvPicPr>
          <p:nvPr/>
        </p:nvPicPr>
        <p:blipFill rotWithShape="1">
          <a:blip r:embed="rId5"/>
          <a:srcRect l="2441"/>
          <a:stretch>
            <a:fillRect/>
          </a:stretch>
        </p:blipFill>
        <p:spPr>
          <a:xfrm>
            <a:off x="6251587" y="683681"/>
            <a:ext cx="2572518" cy="3541652"/>
          </a:xfrm>
          <a:prstGeom prst="rect">
            <a:avLst/>
          </a:prstGeom>
        </p:spPr>
      </p:pic>
      <p:sp>
        <p:nvSpPr>
          <p:cNvPr id="31" name="文本框 30"/>
          <p:cNvSpPr txBox="1"/>
          <p:nvPr/>
        </p:nvSpPr>
        <p:spPr>
          <a:xfrm>
            <a:off x="2229947" y="2876552"/>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申报查询</a:t>
            </a:r>
            <a:endParaRPr lang="zh-CN" altLang="en-US" sz="700" dirty="0">
              <a:solidFill>
                <a:schemeClr val="bg2">
                  <a:lumMod val="50000"/>
                </a:schemeClr>
              </a:solidFill>
            </a:endParaRPr>
          </a:p>
        </p:txBody>
      </p:sp>
      <p:sp>
        <p:nvSpPr>
          <p:cNvPr id="32" name="文本框 31"/>
          <p:cNvSpPr txBox="1"/>
          <p:nvPr/>
        </p:nvSpPr>
        <p:spPr>
          <a:xfrm>
            <a:off x="1667676" y="2871904"/>
            <a:ext cx="480507"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帮扶责任人</a:t>
            </a:r>
            <a:endParaRPr lang="zh-CN" altLang="en-US" sz="700" dirty="0">
              <a:solidFill>
                <a:schemeClr val="bg2">
                  <a:lumMod val="50000"/>
                </a:schemeClr>
              </a:solidFill>
            </a:endParaRPr>
          </a:p>
        </p:txBody>
      </p:sp>
      <p:pic>
        <p:nvPicPr>
          <p:cNvPr id="16" name="图片 15"/>
          <p:cNvPicPr>
            <a:picLocks noChangeAspect="1"/>
          </p:cNvPicPr>
          <p:nvPr/>
        </p:nvPicPr>
        <p:blipFill>
          <a:blip r:embed="rId6"/>
          <a:stretch>
            <a:fillRect/>
          </a:stretch>
        </p:blipFill>
        <p:spPr>
          <a:xfrm>
            <a:off x="3246256" y="683680"/>
            <a:ext cx="2651488" cy="4484169"/>
          </a:xfrm>
          <a:prstGeom prst="rect">
            <a:avLst/>
          </a:prstGeom>
        </p:spPr>
      </p:pic>
      <p:sp>
        <p:nvSpPr>
          <p:cNvPr id="15" name="文本框 14"/>
          <p:cNvSpPr txBox="1"/>
          <p:nvPr/>
        </p:nvSpPr>
        <p:spPr>
          <a:xfrm>
            <a:off x="3980070" y="750866"/>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074319" y="768766"/>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20" name="Content Placeholder 2"/>
          <p:cNvSpPr txBox="1"/>
          <p:nvPr/>
        </p:nvSpPr>
        <p:spPr>
          <a:xfrm>
            <a:off x="5742982" y="3922404"/>
            <a:ext cx="3320631" cy="1079490"/>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000" dirty="0">
                <a:solidFill>
                  <a:prstClr val="black">
                    <a:lumMod val="75000"/>
                    <a:lumOff val="25000"/>
                  </a:prstClr>
                </a:solidFill>
              </a:rPr>
              <a:t>1</a:t>
            </a:r>
            <a:r>
              <a:rPr lang="zh-CN" altLang="en-US" sz="1000" dirty="0">
                <a:solidFill>
                  <a:prstClr val="black">
                    <a:lumMod val="75000"/>
                    <a:lumOff val="25000"/>
                  </a:prstClr>
                </a:solidFill>
              </a:rPr>
              <a:t>、</a:t>
            </a:r>
            <a:r>
              <a:rPr lang="zh-CN" altLang="en-US" sz="1000" b="1" dirty="0">
                <a:solidFill>
                  <a:schemeClr val="accent4">
                    <a:lumMod val="75000"/>
                  </a:schemeClr>
                </a:solidFill>
              </a:rPr>
              <a:t>村账号</a:t>
            </a:r>
            <a:r>
              <a:rPr lang="zh-CN" altLang="en-US" sz="1000" dirty="0">
                <a:solidFill>
                  <a:prstClr val="black">
                    <a:lumMod val="75000"/>
                    <a:lumOff val="25000"/>
                  </a:prstClr>
                </a:solidFill>
              </a:rPr>
              <a:t>仅可查看</a:t>
            </a:r>
            <a:r>
              <a:rPr lang="zh-CN" altLang="en-US" sz="1000" b="1" dirty="0">
                <a:solidFill>
                  <a:schemeClr val="accent4">
                    <a:lumMod val="75000"/>
                  </a:schemeClr>
                </a:solidFill>
              </a:rPr>
              <a:t>本村</a:t>
            </a:r>
            <a:r>
              <a:rPr lang="zh-CN" altLang="en-US" sz="1000" dirty="0">
                <a:solidFill>
                  <a:prstClr val="black">
                    <a:lumMod val="75000"/>
                    <a:lumOff val="25000"/>
                  </a:prstClr>
                </a:solidFill>
              </a:rPr>
              <a:t>易返贫致贫户信息。</a:t>
            </a:r>
            <a:endParaRPr lang="en-US" altLang="zh-CN" sz="1000" dirty="0">
              <a:solidFill>
                <a:prstClr val="black">
                  <a:lumMod val="75000"/>
                  <a:lumOff val="25000"/>
                </a:prstClr>
              </a:solidFill>
            </a:endParaRPr>
          </a:p>
          <a:p>
            <a:pPr marL="0" indent="0">
              <a:lnSpc>
                <a:spcPct val="150000"/>
              </a:lnSpc>
              <a:buNone/>
            </a:pPr>
            <a:r>
              <a:rPr lang="en-US" altLang="zh-CN" sz="1000" b="1" dirty="0">
                <a:solidFill>
                  <a:prstClr val="black">
                    <a:lumMod val="75000"/>
                    <a:lumOff val="25000"/>
                  </a:prstClr>
                </a:solidFill>
              </a:rPr>
              <a:t>2</a:t>
            </a:r>
            <a:r>
              <a:rPr lang="zh-CN" altLang="en-US" sz="1000" b="1" dirty="0">
                <a:solidFill>
                  <a:prstClr val="black">
                    <a:lumMod val="75000"/>
                    <a:lumOff val="25000"/>
                  </a:prstClr>
                </a:solidFill>
              </a:rPr>
              <a:t>、</a:t>
            </a:r>
            <a:r>
              <a:rPr lang="zh-CN" altLang="en-US" sz="1000" b="1" dirty="0">
                <a:solidFill>
                  <a:schemeClr val="accent4">
                    <a:lumMod val="75000"/>
                  </a:schemeClr>
                </a:solidFill>
              </a:rPr>
              <a:t>村以上账号</a:t>
            </a:r>
            <a:r>
              <a:rPr lang="zh-CN" altLang="en-US" sz="1000" dirty="0">
                <a:solidFill>
                  <a:prstClr val="black">
                    <a:lumMod val="75000"/>
                    <a:lumOff val="25000"/>
                  </a:prstClr>
                </a:solidFill>
              </a:rPr>
              <a:t>须</a:t>
            </a:r>
            <a:r>
              <a:rPr lang="zh-CN" altLang="en-US" sz="1000" b="1" dirty="0">
                <a:solidFill>
                  <a:schemeClr val="accent4">
                    <a:lumMod val="75000"/>
                  </a:schemeClr>
                </a:solidFill>
              </a:rPr>
              <a:t>先筛选</a:t>
            </a:r>
            <a:r>
              <a:rPr lang="zh-CN" altLang="en-US" sz="1000" dirty="0">
                <a:solidFill>
                  <a:prstClr val="black">
                    <a:lumMod val="75000"/>
                    <a:lumOff val="25000"/>
                  </a:prstClr>
                </a:solidFill>
              </a:rPr>
              <a:t>到村方可查看户列表。</a:t>
            </a:r>
            <a:endParaRPr lang="en-US" altLang="zh-CN" sz="1000" dirty="0">
              <a:solidFill>
                <a:prstClr val="black">
                  <a:lumMod val="75000"/>
                  <a:lumOff val="25000"/>
                </a:prstClr>
              </a:solidFill>
            </a:endParaRPr>
          </a:p>
          <a:p>
            <a:pPr marL="0" indent="0">
              <a:lnSpc>
                <a:spcPct val="150000"/>
              </a:lnSpc>
              <a:buNone/>
            </a:pPr>
            <a:r>
              <a:rPr lang="en-US" altLang="zh-CN" sz="1000" dirty="0">
                <a:solidFill>
                  <a:prstClr val="black">
                    <a:lumMod val="75000"/>
                    <a:lumOff val="25000"/>
                  </a:prstClr>
                </a:solidFill>
              </a:rPr>
              <a:t>3</a:t>
            </a:r>
            <a:r>
              <a:rPr lang="zh-CN" altLang="en-US" sz="1000" dirty="0">
                <a:solidFill>
                  <a:prstClr val="black">
                    <a:lumMod val="75000"/>
                    <a:lumOff val="25000"/>
                  </a:prstClr>
                </a:solidFill>
              </a:rPr>
              <a:t>、</a:t>
            </a:r>
            <a:r>
              <a:rPr lang="zh-CN" altLang="en-US" sz="1000" b="1" dirty="0">
                <a:solidFill>
                  <a:schemeClr val="accent4">
                    <a:lumMod val="75000"/>
                  </a:schemeClr>
                </a:solidFill>
              </a:rPr>
              <a:t>村及村以上账号</a:t>
            </a:r>
            <a:r>
              <a:rPr lang="zh-CN" altLang="en-US" sz="1000" dirty="0">
                <a:solidFill>
                  <a:prstClr val="black">
                    <a:lumMod val="75000"/>
                    <a:lumOff val="25000"/>
                  </a:prstClr>
                </a:solidFill>
              </a:rPr>
              <a:t>均可直接</a:t>
            </a:r>
            <a:r>
              <a:rPr lang="zh-CN" altLang="en-US" sz="1000" b="1" dirty="0">
                <a:solidFill>
                  <a:schemeClr val="accent4">
                    <a:lumMod val="75000"/>
                  </a:schemeClr>
                </a:solidFill>
              </a:rPr>
              <a:t>搜索</a:t>
            </a:r>
            <a:r>
              <a:rPr lang="zh-CN" altLang="en-US" sz="1000" dirty="0">
                <a:solidFill>
                  <a:prstClr val="black">
                    <a:lumMod val="75000"/>
                    <a:lumOff val="25000"/>
                  </a:prstClr>
                </a:solidFill>
              </a:rPr>
              <a:t>姓名或身份证号精确查找户信息。</a:t>
            </a:r>
            <a:endParaRPr lang="en-US" altLang="zh-CN" sz="1000" b="1" dirty="0">
              <a:solidFill>
                <a:prstClr val="black">
                  <a:lumMod val="75000"/>
                  <a:lumOff val="25000"/>
                </a:prstClr>
              </a:solidFill>
            </a:endParaRPr>
          </a:p>
          <a:p>
            <a:pPr marL="0" indent="0">
              <a:buNone/>
            </a:pPr>
            <a:endParaRPr lang="en-US" sz="1000" dirty="0">
              <a:solidFill>
                <a:schemeClr val="tx1">
                  <a:lumMod val="75000"/>
                  <a:lumOff val="25000"/>
                </a:schemeClr>
              </a:solidFill>
            </a:endParaRPr>
          </a:p>
        </p:txBody>
      </p:sp>
      <p:pic>
        <p:nvPicPr>
          <p:cNvPr id="2" name="音频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338"/>
    </mc:Choice>
    <mc:Fallback>
      <p:transition spd="slow" advTm="8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52" y="202291"/>
            <a:ext cx="8370142" cy="423545"/>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 </a:t>
            </a:r>
            <a:r>
              <a:rPr lang="zh-CN" altLang="en-US" sz="2400" b="1" dirty="0">
                <a:solidFill>
                  <a:srgbClr val="595757"/>
                </a:solidFill>
                <a:latin typeface="微软雅黑" panose="020B0503020204020204" pitchFamily="34" charset="-122"/>
                <a:ea typeface="微软雅黑" panose="020B0503020204020204" pitchFamily="34" charset="-122"/>
                <a:cs typeface="+mj-cs"/>
              </a:rPr>
              <a:t>脱贫户、易致贫返贫户</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信息查询</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11" name="图片 10"/>
          <p:cNvPicPr>
            <a:picLocks noChangeAspect="1"/>
          </p:cNvPicPr>
          <p:nvPr/>
        </p:nvPicPr>
        <p:blipFill>
          <a:blip r:embed="rId1"/>
          <a:stretch>
            <a:fillRect/>
          </a:stretch>
        </p:blipFill>
        <p:spPr>
          <a:xfrm>
            <a:off x="2692511" y="759799"/>
            <a:ext cx="2063395" cy="3576382"/>
          </a:xfrm>
          <a:prstGeom prst="rect">
            <a:avLst/>
          </a:prstGeom>
        </p:spPr>
      </p:pic>
      <p:pic>
        <p:nvPicPr>
          <p:cNvPr id="13" name="图片 12"/>
          <p:cNvPicPr>
            <a:picLocks noChangeAspect="1"/>
          </p:cNvPicPr>
          <p:nvPr/>
        </p:nvPicPr>
        <p:blipFill rotWithShape="1">
          <a:blip r:embed="rId2"/>
          <a:srcRect t="4136"/>
          <a:stretch>
            <a:fillRect/>
          </a:stretch>
        </p:blipFill>
        <p:spPr>
          <a:xfrm>
            <a:off x="4821821" y="758418"/>
            <a:ext cx="2103120" cy="3792353"/>
          </a:xfrm>
          <a:prstGeom prst="rect">
            <a:avLst/>
          </a:prstGeom>
        </p:spPr>
      </p:pic>
      <p:pic>
        <p:nvPicPr>
          <p:cNvPr id="15" name="图片 14"/>
          <p:cNvPicPr>
            <a:picLocks noChangeAspect="1"/>
          </p:cNvPicPr>
          <p:nvPr/>
        </p:nvPicPr>
        <p:blipFill>
          <a:blip r:embed="rId3"/>
          <a:stretch>
            <a:fillRect/>
          </a:stretch>
        </p:blipFill>
        <p:spPr>
          <a:xfrm>
            <a:off x="6884435" y="702644"/>
            <a:ext cx="1951565" cy="3845293"/>
          </a:xfrm>
          <a:prstGeom prst="rect">
            <a:avLst/>
          </a:prstGeom>
        </p:spPr>
      </p:pic>
      <p:pic>
        <p:nvPicPr>
          <p:cNvPr id="17" name="图片 16"/>
          <p:cNvPicPr>
            <a:picLocks noChangeAspect="1"/>
          </p:cNvPicPr>
          <p:nvPr/>
        </p:nvPicPr>
        <p:blipFill>
          <a:blip r:embed="rId4"/>
          <a:stretch>
            <a:fillRect/>
          </a:stretch>
        </p:blipFill>
        <p:spPr>
          <a:xfrm>
            <a:off x="543826" y="702644"/>
            <a:ext cx="1898427" cy="3222840"/>
          </a:xfrm>
          <a:prstGeom prst="rect">
            <a:avLst/>
          </a:prstGeom>
        </p:spPr>
      </p:pic>
      <p:sp>
        <p:nvSpPr>
          <p:cNvPr id="19" name="文本框 18"/>
          <p:cNvSpPr txBox="1"/>
          <p:nvPr/>
        </p:nvSpPr>
        <p:spPr>
          <a:xfrm>
            <a:off x="615034" y="3860435"/>
            <a:ext cx="1773297" cy="461665"/>
          </a:xfrm>
          <a:prstGeom prst="rect">
            <a:avLst/>
          </a:prstGeom>
          <a:solidFill>
            <a:schemeClr val="bg1"/>
          </a:solidFill>
        </p:spPr>
        <p:txBody>
          <a:bodyPr wrap="square">
            <a:spAutoFit/>
          </a:bodyPr>
          <a:lstStyle/>
          <a:p>
            <a:r>
              <a:rPr lang="zh-CN" altLang="en-US" sz="800" dirty="0">
                <a:solidFill>
                  <a:srgbClr val="C00000"/>
                </a:solidFill>
                <a:effectLst/>
                <a:latin typeface="PingFangSC-Regular"/>
              </a:rPr>
              <a:t>增加字段：致贫</a:t>
            </a:r>
            <a:r>
              <a:rPr lang="en-US" altLang="zh-CN" sz="800" dirty="0">
                <a:solidFill>
                  <a:srgbClr val="C00000"/>
                </a:solidFill>
                <a:effectLst/>
                <a:latin typeface="PingFangSC-Regular"/>
              </a:rPr>
              <a:t>/</a:t>
            </a:r>
            <a:r>
              <a:rPr lang="zh-CN" altLang="en-US" sz="800" dirty="0">
                <a:solidFill>
                  <a:srgbClr val="C00000"/>
                </a:solidFill>
                <a:effectLst/>
                <a:latin typeface="PingFangSC-Regular"/>
              </a:rPr>
              <a:t>返贫风险、</a:t>
            </a:r>
            <a:r>
              <a:rPr lang="zh-CN" altLang="en-US" sz="800" dirty="0">
                <a:solidFill>
                  <a:srgbClr val="C00000"/>
                </a:solidFill>
                <a:effectLst/>
                <a:latin typeface="Arial Normal"/>
              </a:rPr>
              <a:t> 脱贫年度、风险是否已消除、风险消除方式、风险消除时间</a:t>
            </a:r>
            <a:endParaRPr lang="zh-CN" altLang="en-US" sz="800" dirty="0">
              <a:solidFill>
                <a:srgbClr val="C00000"/>
              </a:solidFill>
            </a:endParaRPr>
          </a:p>
        </p:txBody>
      </p:sp>
      <p:sp>
        <p:nvSpPr>
          <p:cNvPr id="20" name="文本框 19"/>
          <p:cNvSpPr txBox="1"/>
          <p:nvPr/>
        </p:nvSpPr>
        <p:spPr>
          <a:xfrm>
            <a:off x="7756937" y="2707639"/>
            <a:ext cx="2063395" cy="215444"/>
          </a:xfrm>
          <a:prstGeom prst="rect">
            <a:avLst/>
          </a:prstGeom>
          <a:solidFill>
            <a:schemeClr val="bg1"/>
          </a:solidFill>
        </p:spPr>
        <p:txBody>
          <a:bodyPr wrap="square">
            <a:spAutoFit/>
          </a:bodyPr>
          <a:lstStyle/>
          <a:p>
            <a:r>
              <a:rPr lang="zh-CN" altLang="en-US" sz="800" dirty="0">
                <a:solidFill>
                  <a:srgbClr val="C00000"/>
                </a:solidFill>
                <a:effectLst/>
                <a:latin typeface="PingFangSC-Regular"/>
              </a:rPr>
              <a:t>显示</a:t>
            </a:r>
            <a:r>
              <a:rPr lang="en-US" altLang="zh-CN" sz="800" dirty="0">
                <a:solidFill>
                  <a:srgbClr val="C00000"/>
                </a:solidFill>
                <a:effectLst/>
                <a:latin typeface="PingFangSC-Regular"/>
              </a:rPr>
              <a:t>2020</a:t>
            </a:r>
            <a:r>
              <a:rPr lang="zh-CN" altLang="en-US" sz="800" dirty="0">
                <a:solidFill>
                  <a:srgbClr val="C00000"/>
                </a:solidFill>
                <a:effectLst/>
                <a:latin typeface="PingFangSC-Regular"/>
              </a:rPr>
              <a:t>年后的受益项目</a:t>
            </a:r>
            <a:endParaRPr lang="zh-CN" altLang="en-US" sz="800" dirty="0">
              <a:solidFill>
                <a:srgbClr val="C00000"/>
              </a:solidFill>
            </a:endParaRPr>
          </a:p>
        </p:txBody>
      </p:sp>
      <p:pic>
        <p:nvPicPr>
          <p:cNvPr id="28" name="图片 27"/>
          <p:cNvPicPr>
            <a:picLocks noChangeAspect="1"/>
          </p:cNvPicPr>
          <p:nvPr/>
        </p:nvPicPr>
        <p:blipFill rotWithShape="1">
          <a:blip r:embed="rId5"/>
          <a:srcRect t="26380" b="1"/>
          <a:stretch>
            <a:fillRect/>
          </a:stretch>
        </p:blipFill>
        <p:spPr>
          <a:xfrm>
            <a:off x="6881989" y="758418"/>
            <a:ext cx="1954012" cy="324367"/>
          </a:xfrm>
          <a:prstGeom prst="rect">
            <a:avLst/>
          </a:prstGeom>
        </p:spPr>
      </p:pic>
      <p:sp>
        <p:nvSpPr>
          <p:cNvPr id="21" name="文本框 20"/>
          <p:cNvSpPr txBox="1"/>
          <p:nvPr/>
        </p:nvSpPr>
        <p:spPr>
          <a:xfrm>
            <a:off x="7535829" y="796400"/>
            <a:ext cx="646331"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280503" y="763725"/>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480241" y="785674"/>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015985" y="796400"/>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pic>
        <p:nvPicPr>
          <p:cNvPr id="3" name="音频 2">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475"/>
    </mc:Choice>
    <mc:Fallback>
      <p:transition spd="slow" advTm="13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nvPicPr>
        <p:blipFill>
          <a:blip r:embed="rId1" cstate="print">
            <a:extLst>
              <a:ext uri="{28A0092B-C50C-407E-A947-70E740481C1C}">
                <a14:useLocalDpi xmlns:a14="http://schemas.microsoft.com/office/drawing/2010/main" val="0"/>
              </a:ext>
            </a:extLst>
          </a:blip>
          <a:srcRect/>
          <a:stretch>
            <a:fillRect/>
          </a:stretch>
        </p:blipFill>
        <p:spPr>
          <a:xfrm>
            <a:off x="6050610" y="735121"/>
            <a:ext cx="2398445" cy="4263902"/>
          </a:xfrm>
          <a:prstGeom prst="rect">
            <a:avLst/>
          </a:prstGeom>
        </p:spPr>
      </p:pic>
      <p:sp>
        <p:nvSpPr>
          <p:cNvPr id="7" name="文本框 6"/>
          <p:cNvSpPr txBox="1"/>
          <p:nvPr/>
        </p:nvSpPr>
        <p:spPr>
          <a:xfrm>
            <a:off x="272053" y="141607"/>
            <a:ext cx="837014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脱贫户、易返贫致贫户</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位置采集</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2" name="图片 1"/>
          <p:cNvPicPr>
            <a:picLocks noChangeAspect="1"/>
          </p:cNvPicPr>
          <p:nvPr/>
        </p:nvPicPr>
        <p:blipFill>
          <a:blip r:embed="rId2"/>
          <a:stretch>
            <a:fillRect/>
          </a:stretch>
        </p:blipFill>
        <p:spPr>
          <a:xfrm>
            <a:off x="353570" y="734738"/>
            <a:ext cx="2176935" cy="4264285"/>
          </a:xfrm>
          <a:prstGeom prst="rect">
            <a:avLst/>
          </a:prstGeom>
        </p:spPr>
      </p:pic>
      <p:pic>
        <p:nvPicPr>
          <p:cNvPr id="3" name="图片 2"/>
          <p:cNvPicPr>
            <a:picLocks noChangeAspect="1"/>
          </p:cNvPicPr>
          <p:nvPr/>
        </p:nvPicPr>
        <p:blipFill>
          <a:blip r:embed="rId3"/>
          <a:stretch>
            <a:fillRect/>
          </a:stretch>
        </p:blipFill>
        <p:spPr>
          <a:xfrm>
            <a:off x="3196107" y="734738"/>
            <a:ext cx="2188901" cy="3926904"/>
          </a:xfrm>
          <a:prstGeom prst="rect">
            <a:avLst/>
          </a:prstGeom>
        </p:spPr>
      </p:pic>
      <p:cxnSp>
        <p:nvCxnSpPr>
          <p:cNvPr id="10" name="直线箭头连接符 9"/>
          <p:cNvCxnSpPr/>
          <p:nvPr/>
        </p:nvCxnSpPr>
        <p:spPr>
          <a:xfrm>
            <a:off x="4543401" y="4123456"/>
            <a:ext cx="168321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线箭头连接符 4"/>
          <p:cNvCxnSpPr/>
          <p:nvPr/>
        </p:nvCxnSpPr>
        <p:spPr>
          <a:xfrm>
            <a:off x="2366682" y="1864659"/>
            <a:ext cx="941294"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矩形 7"/>
          <p:cNvSpPr/>
          <p:nvPr/>
        </p:nvSpPr>
        <p:spPr>
          <a:xfrm>
            <a:off x="3924087" y="3047835"/>
            <a:ext cx="2034303" cy="4001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易地扶贫搬迁户支持原住址和现住址两个位置信息采集。</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569242" y="4574291"/>
            <a:ext cx="770021" cy="424732"/>
          </a:xfrm>
          <a:prstGeom prst="rect">
            <a:avLst/>
          </a:prstGeom>
          <a:solidFill>
            <a:schemeClr val="bg1"/>
          </a:solidFill>
        </p:spPr>
        <p:txBody>
          <a:bodyPr wrap="square" rtlCol="0">
            <a:spAutoFit/>
          </a:bodyPr>
          <a:lstStyle/>
          <a:p>
            <a:endParaRPr lang="zh-CN" altLang="en-US" dirty="0"/>
          </a:p>
        </p:txBody>
      </p:sp>
      <p:sp>
        <p:nvSpPr>
          <p:cNvPr id="12" name="文本框 11"/>
          <p:cNvSpPr txBox="1"/>
          <p:nvPr/>
        </p:nvSpPr>
        <p:spPr>
          <a:xfrm>
            <a:off x="3829675" y="910602"/>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964983" y="937906"/>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799470" y="957408"/>
            <a:ext cx="954107" cy="184666"/>
          </a:xfrm>
          <a:prstGeom prst="rect">
            <a:avLst/>
          </a:prstGeom>
          <a:solidFill>
            <a:srgbClr val="800000"/>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pic>
        <p:nvPicPr>
          <p:cNvPr id="15" name="音频 1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30"/>
    </mc:Choice>
    <mc:Fallback>
      <p:transition spd="slow" advTm="2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nvPicPr>
        <p:blipFill>
          <a:blip r:embed="rId1" cstate="print">
            <a:extLst>
              <a:ext uri="{28A0092B-C50C-407E-A947-70E740481C1C}">
                <a14:useLocalDpi xmlns:a14="http://schemas.microsoft.com/office/drawing/2010/main" val="0"/>
              </a:ext>
            </a:extLst>
          </a:blip>
          <a:srcRect/>
          <a:stretch>
            <a:fillRect/>
          </a:stretch>
        </p:blipFill>
        <p:spPr>
          <a:xfrm>
            <a:off x="2938272" y="735121"/>
            <a:ext cx="2398445" cy="4263902"/>
          </a:xfrm>
          <a:prstGeom prst="rect">
            <a:avLst/>
          </a:prstGeom>
        </p:spPr>
      </p:pic>
      <p:sp>
        <p:nvSpPr>
          <p:cNvPr id="7" name="文本框 6"/>
          <p:cNvSpPr txBox="1"/>
          <p:nvPr/>
        </p:nvSpPr>
        <p:spPr>
          <a:xfrm>
            <a:off x="272053" y="141607"/>
            <a:ext cx="837014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脱贫户、易返贫致贫户</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位置校准</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662" y="731867"/>
            <a:ext cx="2590362" cy="4381045"/>
          </a:xfrm>
          <a:prstGeom prst="rect">
            <a:avLst/>
          </a:prstGeom>
          <a:ln>
            <a:noFill/>
          </a:ln>
          <a:effectLst>
            <a:outerShdw blurRad="50800" dist="38100" dir="5400000" algn="t" rotWithShape="0">
              <a:prstClr val="black">
                <a:alpha val="40000"/>
              </a:prstClr>
            </a:outerShdw>
          </a:effectLst>
        </p:spPr>
      </p:pic>
      <p:pic>
        <p:nvPicPr>
          <p:cNvPr id="10" name="图片 9"/>
          <p:cNvPicPr>
            <a:picLocks noChangeAspect="1"/>
          </p:cNvPicPr>
          <p:nvPr/>
        </p:nvPicPr>
        <p:blipFill>
          <a:blip r:embed="rId3"/>
          <a:stretch>
            <a:fillRect/>
          </a:stretch>
        </p:blipFill>
        <p:spPr>
          <a:xfrm>
            <a:off x="483426" y="731867"/>
            <a:ext cx="2188901" cy="3926904"/>
          </a:xfrm>
          <a:prstGeom prst="rect">
            <a:avLst/>
          </a:prstGeom>
        </p:spPr>
      </p:pic>
      <p:cxnSp>
        <p:nvCxnSpPr>
          <p:cNvPr id="12" name="直线箭头连接符 11"/>
          <p:cNvCxnSpPr/>
          <p:nvPr/>
        </p:nvCxnSpPr>
        <p:spPr>
          <a:xfrm>
            <a:off x="2450592" y="4129194"/>
            <a:ext cx="4876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线箭头连接符 2"/>
          <p:cNvCxnSpPr/>
          <p:nvPr/>
        </p:nvCxnSpPr>
        <p:spPr>
          <a:xfrm flipV="1">
            <a:off x="5262282" y="2788024"/>
            <a:ext cx="564777" cy="6813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969718" y="649706"/>
            <a:ext cx="1174282" cy="400110"/>
          </a:xfrm>
          <a:prstGeom prst="rect">
            <a:avLst/>
          </a:prstGeom>
          <a:noFill/>
        </p:spPr>
        <p:txBody>
          <a:bodyPr wrap="square" rtlCol="0">
            <a:spAutoFit/>
          </a:bodyPr>
          <a:lstStyle/>
          <a:p>
            <a:r>
              <a:rPr lang="zh-CN" altLang="en-US" sz="1000" dirty="0">
                <a:solidFill>
                  <a:srgbClr val="FF0000"/>
                </a:solidFill>
              </a:rPr>
              <a:t>手机上需要安装百度地图</a:t>
            </a:r>
            <a:endParaRPr lang="zh-CN" altLang="en-US" sz="1000" dirty="0">
              <a:solidFill>
                <a:srgbClr val="FF0000"/>
              </a:solidFill>
            </a:endParaRPr>
          </a:p>
        </p:txBody>
      </p:sp>
      <p:sp>
        <p:nvSpPr>
          <p:cNvPr id="9" name="文本框 8"/>
          <p:cNvSpPr txBox="1"/>
          <p:nvPr/>
        </p:nvSpPr>
        <p:spPr>
          <a:xfrm>
            <a:off x="3697579" y="957483"/>
            <a:ext cx="954107" cy="184666"/>
          </a:xfrm>
          <a:prstGeom prst="rect">
            <a:avLst/>
          </a:prstGeom>
          <a:solidFill>
            <a:srgbClr val="5E1B18"/>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100822" y="917962"/>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pic>
        <p:nvPicPr>
          <p:cNvPr id="4" name="音频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26"/>
    </mc:Choice>
    <mc:Fallback>
      <p:transition spd="slow" advTm="4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extLst>
              <a:ext uri="{28A0092B-C50C-407E-A947-70E740481C1C}">
                <a14:useLocalDpi xmlns:a14="http://schemas.microsoft.com/office/drawing/2010/main" val="0"/>
              </a:ext>
            </a:extLst>
          </a:blip>
          <a:stretch>
            <a:fillRect/>
          </a:stretch>
        </p:blipFill>
        <p:spPr>
          <a:xfrm>
            <a:off x="1419793" y="819885"/>
            <a:ext cx="2146300" cy="3705860"/>
          </a:xfrm>
          <a:prstGeom prst="rect">
            <a:avLst/>
          </a:prstGeom>
          <a:ln>
            <a:noFill/>
          </a:ln>
          <a:effectLst>
            <a:outerShdw blurRad="50800" dist="38100" dir="5400000" algn="t" rotWithShape="0">
              <a:prstClr val="black">
                <a:alpha val="40000"/>
              </a:prstClr>
            </a:outerShdw>
          </a:effectLst>
        </p:spPr>
      </p:pic>
      <p:pic>
        <p:nvPicPr>
          <p:cNvPr id="3" name="图片 2"/>
          <p:cNvPicPr/>
          <p:nvPr/>
        </p:nvPicPr>
        <p:blipFill>
          <a:blip r:embed="rId2"/>
          <a:srcRect t="3617"/>
          <a:stretch>
            <a:fillRect/>
          </a:stretch>
        </p:blipFill>
        <p:spPr>
          <a:xfrm>
            <a:off x="3856305" y="819885"/>
            <a:ext cx="2289426" cy="3705860"/>
          </a:xfrm>
          <a:prstGeom prst="rect">
            <a:avLst/>
          </a:prstGeom>
          <a:ln>
            <a:noFill/>
          </a:ln>
          <a:effectLst>
            <a:outerShdw blurRad="50800" dist="38100" dir="5400000" algn="t" rotWithShape="0">
              <a:prstClr val="black">
                <a:alpha val="40000"/>
              </a:prstClr>
            </a:outerShdw>
          </a:effectLst>
        </p:spPr>
      </p:pic>
      <p:sp>
        <p:nvSpPr>
          <p:cNvPr id="4" name="文本框 3"/>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易地扶贫搬迁原住址采集</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5" name="文本框 4"/>
          <p:cNvSpPr txBox="1"/>
          <p:nvPr/>
        </p:nvSpPr>
        <p:spPr>
          <a:xfrm>
            <a:off x="1966786" y="859150"/>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066047" y="890337"/>
            <a:ext cx="443163" cy="175291"/>
          </a:xfrm>
          <a:prstGeom prst="rect">
            <a:avLst/>
          </a:prstGeom>
          <a:solidFill>
            <a:srgbClr val="E94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501438" y="859150"/>
            <a:ext cx="954107" cy="184666"/>
          </a:xfrm>
          <a:prstGeom prst="rect">
            <a:avLst/>
          </a:prstGeom>
          <a:solidFill>
            <a:srgbClr val="800000"/>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5640804" y="863837"/>
            <a:ext cx="443163" cy="175291"/>
          </a:xfrm>
          <a:prstGeom prst="rect">
            <a:avLst/>
          </a:prstGeom>
          <a:solidFill>
            <a:srgbClr val="7522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音频 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28"/>
    </mc:Choice>
    <mc:Fallback>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837014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脱贫户、易返贫致贫户</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导航</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12" name="矩形 11"/>
          <p:cNvSpPr/>
          <p:nvPr/>
        </p:nvSpPr>
        <p:spPr>
          <a:xfrm>
            <a:off x="6114738" y="2691648"/>
            <a:ext cx="1858830" cy="4001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导航功能调用百度地图</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APP</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，需要手机内已安装百度地图。</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483426" y="731867"/>
            <a:ext cx="2188901" cy="3926904"/>
          </a:xfrm>
          <a:prstGeom prst="rect">
            <a:avLst/>
          </a:prstGeom>
        </p:spPr>
      </p:pic>
      <p:pic>
        <p:nvPicPr>
          <p:cNvPr id="2" name="图片 1"/>
          <p:cNvPicPr>
            <a:picLocks noChangeAspect="1"/>
          </p:cNvPicPr>
          <p:nvPr/>
        </p:nvPicPr>
        <p:blipFill>
          <a:blip r:embed="rId2"/>
          <a:stretch>
            <a:fillRect/>
          </a:stretch>
        </p:blipFill>
        <p:spPr>
          <a:xfrm>
            <a:off x="3500065" y="731867"/>
            <a:ext cx="1968406" cy="4261234"/>
          </a:xfrm>
          <a:prstGeom prst="rect">
            <a:avLst/>
          </a:prstGeom>
        </p:spPr>
      </p:pic>
      <p:cxnSp>
        <p:nvCxnSpPr>
          <p:cNvPr id="14" name="直线箭头连接符 13"/>
          <p:cNvCxnSpPr/>
          <p:nvPr/>
        </p:nvCxnSpPr>
        <p:spPr>
          <a:xfrm>
            <a:off x="2469366" y="1793708"/>
            <a:ext cx="123305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20565" y="929334"/>
            <a:ext cx="954107" cy="184666"/>
          </a:xfrm>
          <a:prstGeom prst="rect">
            <a:avLst/>
          </a:prstGeom>
          <a:solidFill>
            <a:srgbClr val="D03241"/>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脱贫户、易返贫致贫户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652"/>
    </mc:Choice>
    <mc:Fallback>
      <p:transition spd="slow" advTm="3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31"/>
          <p:cNvSpPr txBox="1"/>
          <p:nvPr/>
        </p:nvSpPr>
        <p:spPr>
          <a:xfrm>
            <a:off x="414621" y="256660"/>
            <a:ext cx="1026543" cy="600164"/>
          </a:xfrm>
          <a:prstGeom prst="rect">
            <a:avLst/>
          </a:prstGeom>
          <a:noFill/>
        </p:spPr>
        <p:txBody>
          <a:bodyPr wrap="square" rtlCol="0">
            <a:spAutoFit/>
          </a:bodyPr>
          <a:lstStyle/>
          <a:p>
            <a:r>
              <a:rPr lang="zh-CN" altLang="en-US" sz="3300" dirty="0">
                <a:latin typeface="微软雅黑" panose="020B0503020204020204" pitchFamily="34" charset="-122"/>
                <a:ea typeface="微软雅黑" panose="020B0503020204020204" pitchFamily="34" charset="-122"/>
                <a:cs typeface="+mj-cs"/>
              </a:rPr>
              <a:t>目录</a:t>
            </a:r>
            <a:endParaRPr lang="zh-CN" altLang="en-US" sz="3300" dirty="0">
              <a:latin typeface="微软雅黑" panose="020B0503020204020204" pitchFamily="34" charset="-122"/>
              <a:ea typeface="微软雅黑" panose="020B0503020204020204" pitchFamily="34" charset="-122"/>
              <a:cs typeface="+mj-cs"/>
            </a:endParaRPr>
          </a:p>
        </p:txBody>
      </p:sp>
      <p:sp>
        <p:nvSpPr>
          <p:cNvPr id="23" name="矩形 22"/>
          <p:cNvSpPr/>
          <p:nvPr/>
        </p:nvSpPr>
        <p:spPr>
          <a:xfrm rot="10800000">
            <a:off x="378617" y="263362"/>
            <a:ext cx="72008" cy="586759"/>
          </a:xfrm>
          <a:prstGeom prst="rect">
            <a:avLst/>
          </a:prstGeom>
          <a:solidFill>
            <a:srgbClr val="184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圆角矩形 1"/>
          <p:cNvSpPr/>
          <p:nvPr/>
        </p:nvSpPr>
        <p:spPr>
          <a:xfrm>
            <a:off x="3003177" y="1725763"/>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3765176" y="1630598"/>
            <a:ext cx="1826141" cy="584775"/>
          </a:xfrm>
          <a:prstGeom prst="rect">
            <a:avLst/>
          </a:prstGeom>
          <a:noFill/>
        </p:spPr>
        <p:txBody>
          <a:bodyPr wrap="none" rtlCol="0">
            <a:spAutoFit/>
          </a:bodyPr>
          <a:lstStyle/>
          <a:p>
            <a:r>
              <a:rPr kumimoji="1" lang="zh-CN" altLang="en-US" sz="3200" b="1" dirty="0">
                <a:latin typeface="微软雅黑" panose="020B0503020204020204" pitchFamily="34" charset="-122"/>
                <a:ea typeface="微软雅黑" panose="020B0503020204020204" pitchFamily="34" charset="-122"/>
              </a:rPr>
              <a:t>功能介绍</a:t>
            </a:r>
            <a:endParaRPr kumimoji="1" lang="zh-CN" altLang="en-US" sz="32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3765176" y="2571750"/>
            <a:ext cx="1826141" cy="584775"/>
          </a:xfrm>
          <a:prstGeom prst="rect">
            <a:avLst/>
          </a:prstGeom>
          <a:noFill/>
        </p:spPr>
        <p:txBody>
          <a:bodyPr wrap="none" rtlCol="0">
            <a:spAutoFit/>
          </a:bodyPr>
          <a:lstStyle/>
          <a:p>
            <a:r>
              <a:rPr kumimoji="1" lang="zh-CN" altLang="en-US" sz="3200" b="1" dirty="0">
                <a:solidFill>
                  <a:schemeClr val="bg1">
                    <a:lumMod val="85000"/>
                  </a:schemeClr>
                </a:solidFill>
                <a:latin typeface="微软雅黑" panose="020B0503020204020204" pitchFamily="34" charset="-122"/>
                <a:ea typeface="微软雅黑" panose="020B0503020204020204" pitchFamily="34" charset="-122"/>
              </a:rPr>
              <a:t>常见问题</a:t>
            </a:r>
            <a:endParaRPr kumimoji="1"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3003177" y="2666915"/>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14"/>
    </mc:Choice>
    <mc:Fallback>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043562" y="630235"/>
            <a:ext cx="2461529" cy="4380074"/>
            <a:chOff x="3043562" y="630235"/>
            <a:chExt cx="2461529" cy="4380074"/>
          </a:xfrm>
        </p:grpSpPr>
        <p:pic>
          <p:nvPicPr>
            <p:cNvPr id="2" name="图片 1"/>
            <p:cNvPicPr>
              <a:picLocks noChangeAspect="1"/>
            </p:cNvPicPr>
            <p:nvPr/>
          </p:nvPicPr>
          <p:blipFill>
            <a:blip r:embed="rId1"/>
            <a:stretch>
              <a:fillRect/>
            </a:stretch>
          </p:blipFill>
          <p:spPr>
            <a:xfrm>
              <a:off x="3043562" y="630235"/>
              <a:ext cx="2461529" cy="4380074"/>
            </a:xfrm>
            <a:prstGeom prst="rect">
              <a:avLst/>
            </a:prstGeom>
          </p:spPr>
        </p:pic>
        <p:sp>
          <p:nvSpPr>
            <p:cNvPr id="5" name="文本框 4"/>
            <p:cNvSpPr txBox="1"/>
            <p:nvPr/>
          </p:nvSpPr>
          <p:spPr>
            <a:xfrm>
              <a:off x="3460256" y="2867462"/>
              <a:ext cx="1024658" cy="123111"/>
            </a:xfrm>
            <a:prstGeom prst="rect">
              <a:avLst/>
            </a:prstGeom>
            <a:solidFill>
              <a:srgbClr val="FFFFFF"/>
            </a:solidFill>
          </p:spPr>
          <p:txBody>
            <a:bodyPr wrap="square" lIns="36000" tIns="0" rIns="36000" bIns="0" rtlCol="0">
              <a:spAutoFit/>
            </a:bodyPr>
            <a:lstStyle/>
            <a:p>
              <a:r>
                <a:rPr lang="zh-CN" altLang="en-US" sz="800" dirty="0">
                  <a:latin typeface="微软雅黑" panose="020B0503020204020204" pitchFamily="34" charset="-122"/>
                  <a:ea typeface="微软雅黑" panose="020B0503020204020204" pitchFamily="34" charset="-122"/>
                </a:rPr>
                <a:t>户类型：边缘户</a:t>
              </a:r>
              <a:endParaRPr lang="zh-CN" altLang="en-US" sz="800" dirty="0">
                <a:latin typeface="微软雅黑" panose="020B0503020204020204" pitchFamily="34" charset="-122"/>
                <a:ea typeface="微软雅黑" panose="020B0503020204020204" pitchFamily="34" charset="-122"/>
              </a:endParaRPr>
            </a:p>
          </p:txBody>
        </p:sp>
      </p:grpSp>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附近的人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2"/>
          <a:stretch>
            <a:fillRect/>
          </a:stretch>
        </p:blipFill>
        <p:spPr>
          <a:xfrm>
            <a:off x="6293745" y="621819"/>
            <a:ext cx="2482042" cy="4380074"/>
          </a:xfrm>
          <a:prstGeom prst="rect">
            <a:avLst/>
          </a:prstGeom>
        </p:spPr>
      </p:pic>
      <p:cxnSp>
        <p:nvCxnSpPr>
          <p:cNvPr id="20" name="直线箭头连接符 19"/>
          <p:cNvCxnSpPr/>
          <p:nvPr/>
        </p:nvCxnSpPr>
        <p:spPr>
          <a:xfrm>
            <a:off x="5616328" y="1024376"/>
            <a:ext cx="6774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8431411" y="808240"/>
            <a:ext cx="398032" cy="3976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a:blip r:embed="rId3"/>
          <a:stretch>
            <a:fillRect/>
          </a:stretch>
        </p:blipFill>
        <p:spPr>
          <a:xfrm>
            <a:off x="5671345" y="1811073"/>
            <a:ext cx="609600" cy="933450"/>
          </a:xfrm>
          <a:prstGeom prst="rect">
            <a:avLst/>
          </a:prstGeom>
        </p:spPr>
      </p:pic>
      <p:sp>
        <p:nvSpPr>
          <p:cNvPr id="13" name="矩形 12"/>
          <p:cNvSpPr/>
          <p:nvPr/>
        </p:nvSpPr>
        <p:spPr>
          <a:xfrm>
            <a:off x="5546234" y="2920153"/>
            <a:ext cx="3195560" cy="400110"/>
          </a:xfrm>
          <a:prstGeom prst="rect">
            <a:avLst/>
          </a:prstGeom>
          <a:solidFill>
            <a:schemeClr val="bg1">
              <a:lumMod val="95000"/>
            </a:schemeClr>
          </a:solidFill>
          <a:ln>
            <a:solidFill>
              <a:schemeClr val="bg1">
                <a:lumMod val="95000"/>
              </a:schemeClr>
            </a:solidFill>
          </a:ln>
        </p:spPr>
        <p:txBody>
          <a:bodyPr wrap="square">
            <a:spAutoFit/>
          </a:bodyPr>
          <a:lstStyle/>
          <a:p>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右上角的按钮可以切换地图显示或列表显示。</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支持</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100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米到</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公里共</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个级别的范围选择。</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34279" y="740749"/>
            <a:ext cx="2067858" cy="4253210"/>
            <a:chOff x="6735772" y="354022"/>
            <a:chExt cx="2193173" cy="4303515"/>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6" name="图片 15"/>
            <p:cNvPicPr>
              <a:picLocks noChangeAspect="1"/>
            </p:cNvPicPr>
            <p:nvPr/>
          </p:nvPicPr>
          <p:blipFill>
            <a:blip r:embed="rId5"/>
            <a:stretch>
              <a:fillRect/>
            </a:stretch>
          </p:blipFill>
          <p:spPr>
            <a:xfrm>
              <a:off x="6748511" y="2160744"/>
              <a:ext cx="2080086" cy="603642"/>
            </a:xfrm>
            <a:prstGeom prst="rect">
              <a:avLst/>
            </a:prstGeom>
          </p:spPr>
        </p:pic>
        <p:pic>
          <p:nvPicPr>
            <p:cNvPr id="17" name="图片 16"/>
            <p:cNvPicPr>
              <a:picLocks noChangeAspect="1"/>
            </p:cNvPicPr>
            <p:nvPr/>
          </p:nvPicPr>
          <p:blipFill>
            <a:blip r:embed="rId6"/>
            <a:stretch>
              <a:fillRect/>
            </a:stretch>
          </p:blipFill>
          <p:spPr>
            <a:xfrm>
              <a:off x="7267451" y="396393"/>
              <a:ext cx="1255210" cy="231544"/>
            </a:xfrm>
            <a:prstGeom prst="rect">
              <a:avLst/>
            </a:prstGeom>
          </p:spPr>
        </p:pic>
        <p:pic>
          <p:nvPicPr>
            <p:cNvPr id="18" name="图片 17"/>
            <p:cNvPicPr>
              <a:picLocks noChangeAspect="1"/>
            </p:cNvPicPr>
            <p:nvPr/>
          </p:nvPicPr>
          <p:blipFill>
            <a:blip r:embed="rId7"/>
            <a:stretch>
              <a:fillRect/>
            </a:stretch>
          </p:blipFill>
          <p:spPr>
            <a:xfrm>
              <a:off x="6735772" y="4309306"/>
              <a:ext cx="2193173" cy="348231"/>
            </a:xfrm>
            <a:prstGeom prst="rect">
              <a:avLst/>
            </a:prstGeom>
          </p:spPr>
        </p:pic>
      </p:grpSp>
      <p:sp>
        <p:nvSpPr>
          <p:cNvPr id="22" name="矩形 21"/>
          <p:cNvSpPr/>
          <p:nvPr/>
        </p:nvSpPr>
        <p:spPr>
          <a:xfrm>
            <a:off x="703874" y="2500239"/>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272053" y="2862018"/>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脱贫户</a:t>
            </a:r>
            <a:endParaRPr lang="zh-CN" altLang="en-US" sz="700" dirty="0">
              <a:solidFill>
                <a:schemeClr val="bg2">
                  <a:lumMod val="50000"/>
                </a:schemeClr>
              </a:solidFill>
            </a:endParaRPr>
          </a:p>
        </p:txBody>
      </p:sp>
      <p:sp>
        <p:nvSpPr>
          <p:cNvPr id="19" name="矩形 18"/>
          <p:cNvSpPr/>
          <p:nvPr/>
        </p:nvSpPr>
        <p:spPr>
          <a:xfrm>
            <a:off x="5187105" y="794923"/>
            <a:ext cx="436368" cy="4247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3392905" y="2862018"/>
            <a:ext cx="1179095" cy="128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音频 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279"/>
    </mc:Choice>
    <mc:Fallback>
      <p:transition spd="slow" advTm="3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96651" y="714978"/>
            <a:ext cx="2213091" cy="3577889"/>
          </a:xfrm>
          <a:prstGeom prst="rect">
            <a:avLst/>
          </a:prstGeom>
        </p:spPr>
      </p:pic>
      <p:grpSp>
        <p:nvGrpSpPr>
          <p:cNvPr id="15" name="组合 14"/>
          <p:cNvGrpSpPr/>
          <p:nvPr/>
        </p:nvGrpSpPr>
        <p:grpSpPr>
          <a:xfrm>
            <a:off x="234279" y="740749"/>
            <a:ext cx="2067858" cy="4253210"/>
            <a:chOff x="6735772" y="354022"/>
            <a:chExt cx="2193173" cy="4303515"/>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8" name="图片 17"/>
            <p:cNvPicPr>
              <a:picLocks noChangeAspect="1"/>
            </p:cNvPicPr>
            <p:nvPr/>
          </p:nvPicPr>
          <p:blipFill>
            <a:blip r:embed="rId3"/>
            <a:stretch>
              <a:fillRect/>
            </a:stretch>
          </p:blipFill>
          <p:spPr>
            <a:xfrm>
              <a:off x="6748511" y="2160744"/>
              <a:ext cx="2080086" cy="603642"/>
            </a:xfrm>
            <a:prstGeom prst="rect">
              <a:avLst/>
            </a:prstGeom>
          </p:spPr>
        </p:pic>
        <p:pic>
          <p:nvPicPr>
            <p:cNvPr id="20" name="图片 19"/>
            <p:cNvPicPr>
              <a:picLocks noChangeAspect="1"/>
            </p:cNvPicPr>
            <p:nvPr/>
          </p:nvPicPr>
          <p:blipFill>
            <a:blip r:embed="rId4"/>
            <a:stretch>
              <a:fillRect/>
            </a:stretch>
          </p:blipFill>
          <p:spPr>
            <a:xfrm>
              <a:off x="7267451" y="396393"/>
              <a:ext cx="1255210" cy="231544"/>
            </a:xfrm>
            <a:prstGeom prst="rect">
              <a:avLst/>
            </a:prstGeom>
          </p:spPr>
        </p:pic>
        <p:pic>
          <p:nvPicPr>
            <p:cNvPr id="21" name="图片 20"/>
            <p:cNvPicPr>
              <a:picLocks noChangeAspect="1"/>
            </p:cNvPicPr>
            <p:nvPr/>
          </p:nvPicPr>
          <p:blipFill>
            <a:blip r:embed="rId5"/>
            <a:stretch>
              <a:fillRect/>
            </a:stretch>
          </p:blipFill>
          <p:spPr>
            <a:xfrm>
              <a:off x="6735772" y="4309306"/>
              <a:ext cx="2193173" cy="348231"/>
            </a:xfrm>
            <a:prstGeom prst="rect">
              <a:avLst/>
            </a:prstGeom>
          </p:spPr>
        </p:pic>
      </p:grpSp>
      <p:sp>
        <p:nvSpPr>
          <p:cNvPr id="7" name="文本框 6"/>
          <p:cNvSpPr txBox="1"/>
          <p:nvPr/>
        </p:nvSpPr>
        <p:spPr>
          <a:xfrm>
            <a:off x="272052" y="141607"/>
            <a:ext cx="7645313"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出列村</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信息查看、多条件查询、村名检索</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12" name="矩形 11"/>
          <p:cNvSpPr/>
          <p:nvPr/>
        </p:nvSpPr>
        <p:spPr>
          <a:xfrm>
            <a:off x="247900" y="2524325"/>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2493210" y="1011462"/>
            <a:ext cx="596434"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4" name="直线箭头连接符 13"/>
          <p:cNvCxnSpPr/>
          <p:nvPr/>
        </p:nvCxnSpPr>
        <p:spPr>
          <a:xfrm>
            <a:off x="3089644" y="1113062"/>
            <a:ext cx="153047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210300" y="977900"/>
            <a:ext cx="326419"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265613" y="2862018"/>
            <a:ext cx="461915"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出列村</a:t>
            </a:r>
            <a:endParaRPr lang="zh-CN" altLang="en-US" sz="700" dirty="0">
              <a:solidFill>
                <a:schemeClr val="bg2">
                  <a:lumMod val="50000"/>
                </a:schemeClr>
              </a:solidFill>
            </a:endParaRPr>
          </a:p>
        </p:txBody>
      </p:sp>
      <p:sp>
        <p:nvSpPr>
          <p:cNvPr id="24" name="文本框 23"/>
          <p:cNvSpPr txBox="1"/>
          <p:nvPr/>
        </p:nvSpPr>
        <p:spPr>
          <a:xfrm>
            <a:off x="5041158" y="3643795"/>
            <a:ext cx="461915" cy="92333"/>
          </a:xfrm>
          <a:prstGeom prst="rect">
            <a:avLst/>
          </a:prstGeom>
          <a:solidFill>
            <a:srgbClr val="FFFFFF"/>
          </a:solidFill>
        </p:spPr>
        <p:txBody>
          <a:bodyPr wrap="square" lIns="0" tIns="0" rIns="0" bIns="0" rtlCol="0">
            <a:spAutoFit/>
          </a:bodyPr>
          <a:lstStyle/>
          <a:p>
            <a:pPr algn="ctr"/>
            <a:r>
              <a:rPr lang="zh-CN" altLang="en-US" sz="600" dirty="0">
                <a:solidFill>
                  <a:schemeClr val="bg2">
                    <a:lumMod val="50000"/>
                  </a:schemeClr>
                </a:solidFill>
                <a:latin typeface="幼圆" panose="02010509060101010101" pitchFamily="49" charset="-122"/>
                <a:ea typeface="幼圆" panose="02010509060101010101" pitchFamily="49" charset="-122"/>
              </a:rPr>
              <a:t>出列村</a:t>
            </a:r>
            <a:endParaRPr lang="zh-CN" altLang="en-US" sz="600" dirty="0">
              <a:solidFill>
                <a:schemeClr val="bg2">
                  <a:lumMod val="50000"/>
                </a:schemeClr>
              </a:solidFill>
              <a:latin typeface="幼圆" panose="02010509060101010101" pitchFamily="49" charset="-122"/>
              <a:ea typeface="幼圆" panose="02010509060101010101" pitchFamily="49" charset="-122"/>
            </a:endParaRPr>
          </a:p>
        </p:txBody>
      </p:sp>
      <p:sp>
        <p:nvSpPr>
          <p:cNvPr id="25" name="文本框 24"/>
          <p:cNvSpPr txBox="1"/>
          <p:nvPr/>
        </p:nvSpPr>
        <p:spPr>
          <a:xfrm>
            <a:off x="2832055" y="3440043"/>
            <a:ext cx="461915" cy="92333"/>
          </a:xfrm>
          <a:prstGeom prst="rect">
            <a:avLst/>
          </a:prstGeom>
          <a:solidFill>
            <a:srgbClr val="FFFFFF"/>
          </a:solidFill>
        </p:spPr>
        <p:txBody>
          <a:bodyPr wrap="square" lIns="0" tIns="0" rIns="0" bIns="0" rtlCol="0">
            <a:spAutoFit/>
          </a:bodyPr>
          <a:lstStyle/>
          <a:p>
            <a:pPr algn="ctr"/>
            <a:r>
              <a:rPr lang="zh-CN" altLang="en-US" sz="600" b="1" dirty="0">
                <a:solidFill>
                  <a:schemeClr val="bg2">
                    <a:lumMod val="50000"/>
                  </a:schemeClr>
                </a:solidFill>
                <a:latin typeface="幼圆" panose="02010509060101010101" pitchFamily="49" charset="-122"/>
                <a:ea typeface="幼圆" panose="02010509060101010101" pitchFamily="49" charset="-122"/>
              </a:rPr>
              <a:t>出列村</a:t>
            </a:r>
            <a:endParaRPr lang="zh-CN" altLang="en-US" sz="600" b="1" dirty="0">
              <a:solidFill>
                <a:schemeClr val="bg2">
                  <a:lumMod val="50000"/>
                </a:schemeClr>
              </a:solidFill>
              <a:latin typeface="幼圆" panose="02010509060101010101" pitchFamily="49" charset="-122"/>
              <a:ea typeface="幼圆" panose="02010509060101010101" pitchFamily="49" charset="-122"/>
            </a:endParaRPr>
          </a:p>
        </p:txBody>
      </p:sp>
      <p:sp>
        <p:nvSpPr>
          <p:cNvPr id="6" name="圆角矩形 5"/>
          <p:cNvSpPr/>
          <p:nvPr/>
        </p:nvSpPr>
        <p:spPr>
          <a:xfrm>
            <a:off x="4649817" y="1692504"/>
            <a:ext cx="293486" cy="160713"/>
          </a:xfrm>
          <a:prstGeom prst="roundRect">
            <a:avLst/>
          </a:prstGeom>
          <a:solidFill>
            <a:srgbClr val="FFFFFF"/>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500" dirty="0">
                <a:solidFill>
                  <a:schemeClr val="bg2">
                    <a:lumMod val="75000"/>
                  </a:schemeClr>
                </a:solidFill>
                <a:latin typeface="幼圆" panose="02010509060101010101" pitchFamily="49" charset="-122"/>
                <a:ea typeface="幼圆" panose="02010509060101010101" pitchFamily="49" charset="-122"/>
              </a:rPr>
              <a:t>出列村</a:t>
            </a:r>
            <a:endParaRPr lang="zh-CN" altLang="en-US" sz="500" dirty="0">
              <a:solidFill>
                <a:schemeClr val="bg2">
                  <a:lumMod val="75000"/>
                </a:schemeClr>
              </a:solidFill>
              <a:latin typeface="幼圆" panose="02010509060101010101" pitchFamily="49" charset="-122"/>
              <a:ea typeface="幼圆" panose="02010509060101010101" pitchFamily="49" charset="-122"/>
            </a:endParaRPr>
          </a:p>
        </p:txBody>
      </p:sp>
      <p:sp>
        <p:nvSpPr>
          <p:cNvPr id="27" name="圆角矩形 26"/>
          <p:cNvSpPr/>
          <p:nvPr/>
        </p:nvSpPr>
        <p:spPr>
          <a:xfrm>
            <a:off x="4984171" y="1692503"/>
            <a:ext cx="293486" cy="160713"/>
          </a:xfrm>
          <a:prstGeom prst="roundRect">
            <a:avLst/>
          </a:prstGeom>
          <a:solidFill>
            <a:srgbClr val="FFFFFF"/>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500" dirty="0">
                <a:solidFill>
                  <a:schemeClr val="bg2">
                    <a:lumMod val="75000"/>
                  </a:schemeClr>
                </a:solidFill>
                <a:latin typeface="幼圆" panose="02010509060101010101" pitchFamily="49" charset="-122"/>
                <a:ea typeface="幼圆" panose="02010509060101010101" pitchFamily="49" charset="-122"/>
              </a:rPr>
              <a:t>非出列村</a:t>
            </a:r>
            <a:endParaRPr lang="zh-CN" altLang="en-US" sz="500" dirty="0">
              <a:solidFill>
                <a:schemeClr val="bg2">
                  <a:lumMod val="75000"/>
                </a:schemeClr>
              </a:solidFill>
              <a:latin typeface="幼圆" panose="02010509060101010101" pitchFamily="49" charset="-122"/>
              <a:ea typeface="幼圆" panose="02010509060101010101" pitchFamily="49" charset="-122"/>
            </a:endParaRPr>
          </a:p>
        </p:txBody>
      </p:sp>
      <p:cxnSp>
        <p:nvCxnSpPr>
          <p:cNvPr id="10" name="曲线连接符 9"/>
          <p:cNvCxnSpPr/>
          <p:nvPr/>
        </p:nvCxnSpPr>
        <p:spPr>
          <a:xfrm>
            <a:off x="4660900" y="1873244"/>
            <a:ext cx="622300" cy="12700"/>
          </a:xfrm>
          <a:prstGeom prst="curvedConnector3">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2823289" y="1780911"/>
            <a:ext cx="461915" cy="92333"/>
          </a:xfrm>
          <a:prstGeom prst="rect">
            <a:avLst/>
          </a:prstGeom>
          <a:solidFill>
            <a:srgbClr val="FFFFFF"/>
          </a:solidFill>
        </p:spPr>
        <p:txBody>
          <a:bodyPr wrap="square" lIns="0" tIns="0" rIns="0" bIns="0" rtlCol="0">
            <a:spAutoFit/>
          </a:bodyPr>
          <a:lstStyle/>
          <a:p>
            <a:pPr algn="ctr"/>
            <a:r>
              <a:rPr lang="zh-CN" altLang="en-US" sz="600" b="1" dirty="0">
                <a:solidFill>
                  <a:schemeClr val="bg2">
                    <a:lumMod val="50000"/>
                  </a:schemeClr>
                </a:solidFill>
                <a:latin typeface="幼圆" panose="02010509060101010101" pitchFamily="49" charset="-122"/>
                <a:ea typeface="幼圆" panose="02010509060101010101" pitchFamily="49" charset="-122"/>
              </a:rPr>
              <a:t>出列村</a:t>
            </a:r>
            <a:endParaRPr lang="zh-CN" altLang="en-US" sz="600" b="1" dirty="0">
              <a:solidFill>
                <a:schemeClr val="bg2">
                  <a:lumMod val="50000"/>
                </a:schemeClr>
              </a:solidFill>
              <a:latin typeface="幼圆" panose="02010509060101010101" pitchFamily="49" charset="-122"/>
              <a:ea typeface="幼圆" panose="02010509060101010101" pitchFamily="49" charset="-122"/>
            </a:endParaRPr>
          </a:p>
        </p:txBody>
      </p:sp>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6006" y="703409"/>
            <a:ext cx="2054147" cy="3627960"/>
          </a:xfrm>
          <a:prstGeom prst="rect">
            <a:avLst/>
          </a:prstGeom>
        </p:spPr>
      </p:pic>
      <p:pic>
        <p:nvPicPr>
          <p:cNvPr id="4" name="图片 3"/>
          <p:cNvPicPr>
            <a:picLocks noChangeAspect="1"/>
          </p:cNvPicPr>
          <p:nvPr/>
        </p:nvPicPr>
        <p:blipFill>
          <a:blip r:embed="rId7"/>
          <a:stretch>
            <a:fillRect/>
          </a:stretch>
        </p:blipFill>
        <p:spPr>
          <a:xfrm>
            <a:off x="6795897" y="726814"/>
            <a:ext cx="2242935" cy="3526895"/>
          </a:xfrm>
          <a:prstGeom prst="rect">
            <a:avLst/>
          </a:prstGeom>
        </p:spPr>
      </p:pic>
      <p:sp>
        <p:nvSpPr>
          <p:cNvPr id="13" name="矩形 12"/>
          <p:cNvSpPr/>
          <p:nvPr/>
        </p:nvSpPr>
        <p:spPr>
          <a:xfrm>
            <a:off x="2981397" y="2799856"/>
            <a:ext cx="1360893" cy="461665"/>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800" dirty="0">
                <a:solidFill>
                  <a:schemeClr val="tx1">
                    <a:lumMod val="75000"/>
                    <a:lumOff val="25000"/>
                  </a:schemeClr>
                </a:solidFill>
                <a:latin typeface="宋体" panose="02010600030101010101" pitchFamily="2" charset="-122"/>
                <a:ea typeface="宋体" panose="02010600030101010101" pitchFamily="2" charset="-122"/>
              </a:rPr>
              <a:t>红色字体是出列村，黑色字是非出列村。列表中去掉了总人口数和总户数</a:t>
            </a:r>
            <a:endParaRPr lang="zh-CN" altLang="en-US" sz="800" dirty="0">
              <a:solidFill>
                <a:schemeClr val="tx1">
                  <a:lumMod val="75000"/>
                  <a:lumOff val="25000"/>
                </a:schemeClr>
              </a:solidFill>
              <a:latin typeface="宋体" panose="02010600030101010101" pitchFamily="2" charset="-122"/>
              <a:ea typeface="宋体" panose="02010600030101010101" pitchFamily="2" charset="-122"/>
            </a:endParaRPr>
          </a:p>
        </p:txBody>
      </p:sp>
      <p:sp>
        <p:nvSpPr>
          <p:cNvPr id="8" name="文本框 7"/>
          <p:cNvSpPr txBox="1"/>
          <p:nvPr/>
        </p:nvSpPr>
        <p:spPr>
          <a:xfrm>
            <a:off x="7646751" y="882230"/>
            <a:ext cx="552177" cy="230832"/>
          </a:xfrm>
          <a:prstGeom prst="rect">
            <a:avLst/>
          </a:prstGeom>
          <a:solidFill>
            <a:srgbClr val="D0313D"/>
          </a:solidFill>
        </p:spPr>
        <p:txBody>
          <a:bodyPr wrap="square" rtlCol="0">
            <a:spAutoFit/>
          </a:bodyPr>
          <a:lstStyle/>
          <a:p>
            <a:r>
              <a:rPr lang="zh-CN" altLang="en-US" sz="900" dirty="0">
                <a:solidFill>
                  <a:schemeClr val="bg1"/>
                </a:solidFill>
              </a:rPr>
              <a:t>行政村</a:t>
            </a:r>
            <a:endParaRPr lang="zh-CN" altLang="en-US" sz="900" dirty="0">
              <a:solidFill>
                <a:schemeClr val="bg1"/>
              </a:solidFill>
            </a:endParaRPr>
          </a:p>
        </p:txBody>
      </p:sp>
      <p:sp>
        <p:nvSpPr>
          <p:cNvPr id="26" name="矩形 25"/>
          <p:cNvSpPr/>
          <p:nvPr/>
        </p:nvSpPr>
        <p:spPr>
          <a:xfrm>
            <a:off x="5583079" y="3532376"/>
            <a:ext cx="1360893" cy="461665"/>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800" dirty="0">
                <a:solidFill>
                  <a:schemeClr val="tx1">
                    <a:lumMod val="75000"/>
                    <a:lumOff val="25000"/>
                  </a:schemeClr>
                </a:solidFill>
                <a:latin typeface="宋体" panose="02010600030101010101" pitchFamily="2" charset="-122"/>
                <a:ea typeface="宋体" panose="02010600030101010101" pitchFamily="2" charset="-122"/>
              </a:rPr>
              <a:t>，详情中去掉村支书和主任的联系电话，贫困人口数</a:t>
            </a:r>
            <a:endParaRPr lang="zh-CN" altLang="en-US" sz="800" dirty="0">
              <a:solidFill>
                <a:schemeClr val="tx1">
                  <a:lumMod val="75000"/>
                  <a:lumOff val="25000"/>
                </a:schemeClr>
              </a:solidFill>
              <a:latin typeface="宋体" panose="02010600030101010101" pitchFamily="2" charset="-122"/>
              <a:ea typeface="宋体" panose="02010600030101010101" pitchFamily="2" charset="-122"/>
            </a:endParaRPr>
          </a:p>
        </p:txBody>
      </p:sp>
      <p:sp>
        <p:nvSpPr>
          <p:cNvPr id="28" name="Content Placeholder 2"/>
          <p:cNvSpPr txBox="1"/>
          <p:nvPr/>
        </p:nvSpPr>
        <p:spPr>
          <a:xfrm>
            <a:off x="2430646" y="4230303"/>
            <a:ext cx="6819232" cy="913197"/>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100" dirty="0">
                <a:solidFill>
                  <a:prstClr val="black">
                    <a:lumMod val="75000"/>
                    <a:lumOff val="25000"/>
                  </a:prstClr>
                </a:solidFill>
              </a:rPr>
              <a:t>1</a:t>
            </a:r>
            <a:r>
              <a:rPr lang="zh-CN" altLang="en-US" sz="1100" dirty="0">
                <a:solidFill>
                  <a:prstClr val="black">
                    <a:lumMod val="75000"/>
                    <a:lumOff val="25000"/>
                  </a:prstClr>
                </a:solidFill>
              </a:rPr>
              <a:t>、</a:t>
            </a:r>
            <a:r>
              <a:rPr lang="zh-CN" altLang="en-US" sz="1100" b="1" dirty="0">
                <a:solidFill>
                  <a:schemeClr val="accent4">
                    <a:lumMod val="75000"/>
                  </a:schemeClr>
                </a:solidFill>
              </a:rPr>
              <a:t>村账号</a:t>
            </a:r>
            <a:r>
              <a:rPr lang="zh-CN" altLang="en-US" sz="1100" dirty="0">
                <a:solidFill>
                  <a:prstClr val="black">
                    <a:lumMod val="75000"/>
                    <a:lumOff val="25000"/>
                  </a:prstClr>
                </a:solidFill>
              </a:rPr>
              <a:t>仅可查看</a:t>
            </a:r>
            <a:r>
              <a:rPr lang="zh-CN" altLang="en-US" sz="1100" b="1" dirty="0">
                <a:solidFill>
                  <a:schemeClr val="accent4">
                    <a:lumMod val="75000"/>
                  </a:schemeClr>
                </a:solidFill>
              </a:rPr>
              <a:t>本村</a:t>
            </a:r>
            <a:r>
              <a:rPr lang="zh-CN" altLang="en-US" sz="1100" dirty="0">
                <a:solidFill>
                  <a:prstClr val="black">
                    <a:lumMod val="75000"/>
                    <a:lumOff val="25000"/>
                  </a:prstClr>
                </a:solidFill>
              </a:rPr>
              <a:t>信息。</a:t>
            </a:r>
            <a:endParaRPr lang="en-US" altLang="zh-CN" sz="1100" dirty="0">
              <a:solidFill>
                <a:prstClr val="black">
                  <a:lumMod val="75000"/>
                  <a:lumOff val="25000"/>
                </a:prstClr>
              </a:solidFill>
            </a:endParaRPr>
          </a:p>
          <a:p>
            <a:pPr marL="0" indent="0">
              <a:lnSpc>
                <a:spcPct val="150000"/>
              </a:lnSpc>
              <a:buNone/>
            </a:pPr>
            <a:r>
              <a:rPr lang="en-US" altLang="zh-CN" sz="1100" dirty="0">
                <a:solidFill>
                  <a:prstClr val="black">
                    <a:lumMod val="75000"/>
                    <a:lumOff val="25000"/>
                  </a:prstClr>
                </a:solidFill>
              </a:rPr>
              <a:t>2</a:t>
            </a:r>
            <a:r>
              <a:rPr lang="zh-CN" altLang="en-US" sz="1100" dirty="0">
                <a:solidFill>
                  <a:prstClr val="black">
                    <a:lumMod val="75000"/>
                    <a:lumOff val="25000"/>
                  </a:prstClr>
                </a:solidFill>
              </a:rPr>
              <a:t>、</a:t>
            </a:r>
            <a:r>
              <a:rPr lang="zh-CN" altLang="en-US" sz="1100" b="1" dirty="0">
                <a:solidFill>
                  <a:schemeClr val="accent4">
                    <a:lumMod val="75000"/>
                  </a:schemeClr>
                </a:solidFill>
              </a:rPr>
              <a:t>村以上账号</a:t>
            </a:r>
            <a:r>
              <a:rPr lang="zh-CN" altLang="en-US" sz="1100" dirty="0">
                <a:solidFill>
                  <a:prstClr val="black">
                    <a:lumMod val="75000"/>
                    <a:lumOff val="25000"/>
                  </a:prstClr>
                </a:solidFill>
              </a:rPr>
              <a:t>按账号级别权限查看贫困村信息。</a:t>
            </a:r>
            <a:endParaRPr lang="en-US" altLang="zh-CN" sz="1100" dirty="0">
              <a:solidFill>
                <a:prstClr val="black">
                  <a:lumMod val="75000"/>
                  <a:lumOff val="25000"/>
                </a:prstClr>
              </a:solidFill>
            </a:endParaRPr>
          </a:p>
          <a:p>
            <a:pPr marL="0" indent="0">
              <a:lnSpc>
                <a:spcPct val="150000"/>
              </a:lnSpc>
              <a:buNone/>
            </a:pPr>
            <a:r>
              <a:rPr lang="en-US" altLang="zh-CN" sz="1100" dirty="0">
                <a:solidFill>
                  <a:prstClr val="black">
                    <a:lumMod val="75000"/>
                    <a:lumOff val="25000"/>
                  </a:prstClr>
                </a:solidFill>
              </a:rPr>
              <a:t>3</a:t>
            </a:r>
            <a:r>
              <a:rPr lang="zh-CN" altLang="en-US" sz="1100" dirty="0">
                <a:solidFill>
                  <a:prstClr val="black">
                    <a:lumMod val="75000"/>
                    <a:lumOff val="25000"/>
                  </a:prstClr>
                </a:solidFill>
              </a:rPr>
              <a:t>、</a:t>
            </a:r>
            <a:r>
              <a:rPr lang="zh-CN" altLang="en-US" sz="1100" b="1" dirty="0">
                <a:solidFill>
                  <a:schemeClr val="accent4">
                    <a:lumMod val="75000"/>
                  </a:schemeClr>
                </a:solidFill>
              </a:rPr>
              <a:t>村及村以上账号</a:t>
            </a:r>
            <a:r>
              <a:rPr lang="zh-CN" altLang="en-US" sz="1100" dirty="0">
                <a:solidFill>
                  <a:prstClr val="black">
                    <a:lumMod val="75000"/>
                    <a:lumOff val="25000"/>
                  </a:prstClr>
                </a:solidFill>
              </a:rPr>
              <a:t>均可直接</a:t>
            </a:r>
            <a:r>
              <a:rPr lang="zh-CN" altLang="en-US" sz="1100" b="1" dirty="0">
                <a:solidFill>
                  <a:schemeClr val="accent4">
                    <a:lumMod val="75000"/>
                  </a:schemeClr>
                </a:solidFill>
              </a:rPr>
              <a:t>搜索</a:t>
            </a:r>
            <a:r>
              <a:rPr lang="zh-CN" altLang="en-US" sz="1100" dirty="0">
                <a:solidFill>
                  <a:prstClr val="black">
                    <a:lumMod val="75000"/>
                    <a:lumOff val="25000"/>
                  </a:prstClr>
                </a:solidFill>
              </a:rPr>
              <a:t>村名精确查找贫困村。</a:t>
            </a:r>
            <a:endParaRPr lang="en-US" sz="1100" dirty="0">
              <a:solidFill>
                <a:schemeClr val="tx1">
                  <a:lumMod val="75000"/>
                  <a:lumOff val="25000"/>
                </a:schemeClr>
              </a:solidFill>
            </a:endParaRPr>
          </a:p>
        </p:txBody>
      </p:sp>
      <p:sp>
        <p:nvSpPr>
          <p:cNvPr id="2" name="文本框 1"/>
          <p:cNvSpPr txBox="1"/>
          <p:nvPr/>
        </p:nvSpPr>
        <p:spPr>
          <a:xfrm>
            <a:off x="257315" y="2854289"/>
            <a:ext cx="415498" cy="184666"/>
          </a:xfrm>
          <a:prstGeom prst="rect">
            <a:avLst/>
          </a:prstGeom>
          <a:solidFill>
            <a:schemeClr val="bg1"/>
          </a:solidFill>
        </p:spPr>
        <p:txBody>
          <a:bodyPr wrap="none" rtlCol="0">
            <a:spAutoFit/>
          </a:bodyPr>
          <a:lstStyle/>
          <a:p>
            <a:r>
              <a:rPr lang="zh-CN" altLang="en-US" sz="600" dirty="0"/>
              <a:t>行政村</a:t>
            </a:r>
            <a:endParaRPr lang="zh-CN" altLang="en-US" sz="600" dirty="0"/>
          </a:p>
        </p:txBody>
      </p:sp>
      <p:sp>
        <p:nvSpPr>
          <p:cNvPr id="29" name="文本框 28"/>
          <p:cNvSpPr txBox="1"/>
          <p:nvPr/>
        </p:nvSpPr>
        <p:spPr>
          <a:xfrm>
            <a:off x="3156974" y="722216"/>
            <a:ext cx="492443" cy="215444"/>
          </a:xfrm>
          <a:prstGeom prst="rect">
            <a:avLst/>
          </a:prstGeom>
          <a:solidFill>
            <a:srgbClr val="E53F3B"/>
          </a:solidFill>
        </p:spPr>
        <p:txBody>
          <a:bodyPr wrap="none" rtlCol="0">
            <a:spAutoFit/>
          </a:bodyPr>
          <a:lstStyle/>
          <a:p>
            <a:r>
              <a:rPr lang="zh-CN" altLang="en-US" sz="800" dirty="0">
                <a:solidFill>
                  <a:schemeClr val="bg1"/>
                </a:solidFill>
              </a:rPr>
              <a:t>行政村</a:t>
            </a:r>
            <a:endParaRPr lang="zh-CN" altLang="en-US" sz="800" dirty="0">
              <a:solidFill>
                <a:schemeClr val="bg1"/>
              </a:solidFill>
            </a:endParaRPr>
          </a:p>
        </p:txBody>
      </p:sp>
      <p:sp>
        <p:nvSpPr>
          <p:cNvPr id="30" name="文本框 29"/>
          <p:cNvSpPr txBox="1"/>
          <p:nvPr/>
        </p:nvSpPr>
        <p:spPr>
          <a:xfrm>
            <a:off x="5397430" y="729254"/>
            <a:ext cx="492443" cy="215444"/>
          </a:xfrm>
          <a:prstGeom prst="rect">
            <a:avLst/>
          </a:prstGeom>
          <a:solidFill>
            <a:srgbClr val="E53F3B"/>
          </a:solidFill>
        </p:spPr>
        <p:txBody>
          <a:bodyPr wrap="none" rtlCol="0">
            <a:spAutoFit/>
          </a:bodyPr>
          <a:lstStyle/>
          <a:p>
            <a:r>
              <a:rPr lang="zh-CN" altLang="en-US" sz="800" dirty="0">
                <a:solidFill>
                  <a:schemeClr val="bg1"/>
                </a:solidFill>
              </a:rPr>
              <a:t>行政村</a:t>
            </a:r>
            <a:endParaRPr lang="zh-CN" altLang="en-US" sz="800" dirty="0">
              <a:solidFill>
                <a:schemeClr val="bg1"/>
              </a:solidFill>
            </a:endParaRPr>
          </a:p>
        </p:txBody>
      </p:sp>
      <p:pic>
        <p:nvPicPr>
          <p:cNvPr id="3" name="音频 2">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899"/>
    </mc:Choice>
    <mc:Fallback>
      <p:transition spd="slow" advTm="71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2" y="141607"/>
            <a:ext cx="7645313"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出列村</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位置采集、导航</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12" name="矩形 11"/>
          <p:cNvSpPr/>
          <p:nvPr/>
        </p:nvSpPr>
        <p:spPr>
          <a:xfrm>
            <a:off x="850206" y="2475899"/>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p:cNvPicPr/>
          <p:nvPr/>
        </p:nvPicPr>
        <p:blipFill>
          <a:blip r:embed="rId1" cstate="print">
            <a:extLst>
              <a:ext uri="{28A0092B-C50C-407E-A947-70E740481C1C}">
                <a14:useLocalDpi xmlns:a14="http://schemas.microsoft.com/office/drawing/2010/main" val="0"/>
              </a:ext>
            </a:extLst>
          </a:blip>
          <a:srcRect t="3787"/>
          <a:stretch>
            <a:fillRect/>
          </a:stretch>
        </p:blipFill>
        <p:spPr>
          <a:xfrm>
            <a:off x="6222946" y="943343"/>
            <a:ext cx="1871345" cy="3613150"/>
          </a:xfrm>
          <a:prstGeom prst="rect">
            <a:avLst/>
          </a:prstGeom>
          <a:ln>
            <a:noFill/>
          </a:ln>
          <a:effectLst>
            <a:outerShdw blurRad="50800" dist="38100" dir="5400000" algn="t" rotWithShape="0">
              <a:prstClr val="black">
                <a:alpha val="40000"/>
              </a:prstClr>
            </a:outerShdw>
          </a:effectLst>
        </p:spPr>
      </p:pic>
      <p:sp>
        <p:nvSpPr>
          <p:cNvPr id="23" name="矩形 22"/>
          <p:cNvSpPr/>
          <p:nvPr/>
        </p:nvSpPr>
        <p:spPr>
          <a:xfrm>
            <a:off x="5632755" y="2185768"/>
            <a:ext cx="1688040" cy="246221"/>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导航调用百度地图</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APP</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334252" y="3587181"/>
            <a:ext cx="1871345" cy="246221"/>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村账号有村位置采集功能。</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34279" y="740749"/>
            <a:ext cx="2067858" cy="4253210"/>
            <a:chOff x="6735772" y="354022"/>
            <a:chExt cx="2193173" cy="4303515"/>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9" name="图片 18"/>
            <p:cNvPicPr>
              <a:picLocks noChangeAspect="1"/>
            </p:cNvPicPr>
            <p:nvPr/>
          </p:nvPicPr>
          <p:blipFill>
            <a:blip r:embed="rId3"/>
            <a:stretch>
              <a:fillRect/>
            </a:stretch>
          </p:blipFill>
          <p:spPr>
            <a:xfrm>
              <a:off x="6748511" y="2160744"/>
              <a:ext cx="2080086" cy="603642"/>
            </a:xfrm>
            <a:prstGeom prst="rect">
              <a:avLst/>
            </a:prstGeom>
          </p:spPr>
        </p:pic>
        <p:pic>
          <p:nvPicPr>
            <p:cNvPr id="20" name="图片 19"/>
            <p:cNvPicPr>
              <a:picLocks noChangeAspect="1"/>
            </p:cNvPicPr>
            <p:nvPr/>
          </p:nvPicPr>
          <p:blipFill>
            <a:blip r:embed="rId4"/>
            <a:stretch>
              <a:fillRect/>
            </a:stretch>
          </p:blipFill>
          <p:spPr>
            <a:xfrm>
              <a:off x="7267451" y="396393"/>
              <a:ext cx="1255210" cy="231544"/>
            </a:xfrm>
            <a:prstGeom prst="rect">
              <a:avLst/>
            </a:prstGeom>
          </p:spPr>
        </p:pic>
        <p:pic>
          <p:nvPicPr>
            <p:cNvPr id="22" name="图片 21"/>
            <p:cNvPicPr>
              <a:picLocks noChangeAspect="1"/>
            </p:cNvPicPr>
            <p:nvPr/>
          </p:nvPicPr>
          <p:blipFill>
            <a:blip r:embed="rId5"/>
            <a:stretch>
              <a:fillRect/>
            </a:stretch>
          </p:blipFill>
          <p:spPr>
            <a:xfrm>
              <a:off x="6735772" y="4309306"/>
              <a:ext cx="2193173" cy="348231"/>
            </a:xfrm>
            <a:prstGeom prst="rect">
              <a:avLst/>
            </a:prstGeom>
          </p:spPr>
        </p:pic>
      </p:grpSp>
      <p:sp>
        <p:nvSpPr>
          <p:cNvPr id="24" name="矩形 23"/>
          <p:cNvSpPr/>
          <p:nvPr/>
        </p:nvSpPr>
        <p:spPr>
          <a:xfrm>
            <a:off x="234279" y="2487804"/>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272053" y="2862018"/>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出列村</a:t>
            </a:r>
            <a:endParaRPr lang="zh-CN" altLang="en-US" sz="700" dirty="0">
              <a:solidFill>
                <a:schemeClr val="bg2">
                  <a:lumMod val="50000"/>
                </a:schemeClr>
              </a:solidFill>
            </a:endParaRPr>
          </a:p>
        </p:txBody>
      </p:sp>
      <p:sp>
        <p:nvSpPr>
          <p:cNvPr id="26" name="文本框 25"/>
          <p:cNvSpPr txBox="1"/>
          <p:nvPr/>
        </p:nvSpPr>
        <p:spPr>
          <a:xfrm>
            <a:off x="3632793" y="1745992"/>
            <a:ext cx="461915" cy="92333"/>
          </a:xfrm>
          <a:prstGeom prst="rect">
            <a:avLst/>
          </a:prstGeom>
          <a:solidFill>
            <a:srgbClr val="FFFFFF"/>
          </a:solidFill>
        </p:spPr>
        <p:txBody>
          <a:bodyPr wrap="square" lIns="0" tIns="0" rIns="0" bIns="0" rtlCol="0">
            <a:spAutoFit/>
          </a:bodyPr>
          <a:lstStyle/>
          <a:p>
            <a:pPr algn="ctr"/>
            <a:r>
              <a:rPr lang="zh-CN" altLang="en-US" sz="600" dirty="0">
                <a:solidFill>
                  <a:schemeClr val="bg2">
                    <a:lumMod val="50000"/>
                  </a:schemeClr>
                </a:solidFill>
                <a:latin typeface="幼圆" panose="02010509060101010101" pitchFamily="49" charset="-122"/>
                <a:ea typeface="幼圆" panose="02010509060101010101" pitchFamily="49" charset="-122"/>
              </a:rPr>
              <a:t>出列村</a:t>
            </a:r>
            <a:endParaRPr lang="zh-CN" altLang="en-US" sz="600" dirty="0">
              <a:solidFill>
                <a:schemeClr val="bg2">
                  <a:lumMod val="50000"/>
                </a:schemeClr>
              </a:solidFill>
              <a:latin typeface="幼圆" panose="02010509060101010101" pitchFamily="49" charset="-122"/>
              <a:ea typeface="幼圆" panose="02010509060101010101" pitchFamily="49" charset="-122"/>
            </a:endParaRPr>
          </a:p>
        </p:txBody>
      </p:sp>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1867" y="728955"/>
            <a:ext cx="2054147" cy="4378653"/>
          </a:xfrm>
          <a:prstGeom prst="rect">
            <a:avLst/>
          </a:prstGeom>
        </p:spPr>
      </p:pic>
      <p:sp>
        <p:nvSpPr>
          <p:cNvPr id="28" name="文本框 27"/>
          <p:cNvSpPr txBox="1"/>
          <p:nvPr/>
        </p:nvSpPr>
        <p:spPr>
          <a:xfrm>
            <a:off x="257315" y="2840277"/>
            <a:ext cx="415498" cy="184666"/>
          </a:xfrm>
          <a:prstGeom prst="rect">
            <a:avLst/>
          </a:prstGeom>
          <a:solidFill>
            <a:schemeClr val="bg1"/>
          </a:solidFill>
        </p:spPr>
        <p:txBody>
          <a:bodyPr wrap="none" rtlCol="0">
            <a:spAutoFit/>
          </a:bodyPr>
          <a:lstStyle/>
          <a:p>
            <a:r>
              <a:rPr lang="zh-CN" altLang="en-US" sz="600" dirty="0"/>
              <a:t>行政村</a:t>
            </a:r>
            <a:endParaRPr lang="zh-CN" altLang="en-US" sz="600" dirty="0"/>
          </a:p>
        </p:txBody>
      </p:sp>
      <p:sp>
        <p:nvSpPr>
          <p:cNvPr id="29" name="文本框 28"/>
          <p:cNvSpPr txBox="1"/>
          <p:nvPr/>
        </p:nvSpPr>
        <p:spPr>
          <a:xfrm>
            <a:off x="3140350" y="789321"/>
            <a:ext cx="492443" cy="215444"/>
          </a:xfrm>
          <a:prstGeom prst="rect">
            <a:avLst/>
          </a:prstGeom>
          <a:solidFill>
            <a:srgbClr val="E53F3B"/>
          </a:solidFill>
        </p:spPr>
        <p:txBody>
          <a:bodyPr wrap="none" rtlCol="0">
            <a:spAutoFit/>
          </a:bodyPr>
          <a:lstStyle/>
          <a:p>
            <a:r>
              <a:rPr lang="zh-CN" altLang="en-US" sz="800" dirty="0">
                <a:solidFill>
                  <a:schemeClr val="bg1"/>
                </a:solidFill>
              </a:rPr>
              <a:t>行政村</a:t>
            </a:r>
            <a:endParaRPr lang="zh-CN" altLang="en-US" sz="800" dirty="0">
              <a:solidFill>
                <a:schemeClr val="bg1"/>
              </a:solidFill>
            </a:endParaRPr>
          </a:p>
        </p:txBody>
      </p:sp>
      <p:pic>
        <p:nvPicPr>
          <p:cNvPr id="2" name="音频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76"/>
    </mc:Choice>
    <mc:Fallback>
      <p:transition spd="slow" advTm="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90392" y="751922"/>
            <a:ext cx="2331555" cy="4145446"/>
          </a:xfrm>
          <a:prstGeom prst="rect">
            <a:avLst/>
          </a:prstGeom>
        </p:spPr>
      </p:pic>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摘帽县</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信息查看、位置采集、导航</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12" name="矩形 11"/>
          <p:cNvSpPr/>
          <p:nvPr/>
        </p:nvSpPr>
        <p:spPr>
          <a:xfrm>
            <a:off x="1362269" y="2475899"/>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5" name="直线箭头连接符 24"/>
          <p:cNvCxnSpPr/>
          <p:nvPr/>
        </p:nvCxnSpPr>
        <p:spPr>
          <a:xfrm>
            <a:off x="1849948" y="2748638"/>
            <a:ext cx="118535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34279" y="740749"/>
            <a:ext cx="2067858" cy="4253210"/>
            <a:chOff x="6735772" y="354022"/>
            <a:chExt cx="2193173" cy="4303515"/>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5" name="图片 14"/>
            <p:cNvPicPr>
              <a:picLocks noChangeAspect="1"/>
            </p:cNvPicPr>
            <p:nvPr/>
          </p:nvPicPr>
          <p:blipFill>
            <a:blip r:embed="rId3"/>
            <a:stretch>
              <a:fillRect/>
            </a:stretch>
          </p:blipFill>
          <p:spPr>
            <a:xfrm>
              <a:off x="6748511" y="2160744"/>
              <a:ext cx="2080086" cy="603642"/>
            </a:xfrm>
            <a:prstGeom prst="rect">
              <a:avLst/>
            </a:prstGeom>
          </p:spPr>
        </p:pic>
        <p:pic>
          <p:nvPicPr>
            <p:cNvPr id="16" name="图片 15"/>
            <p:cNvPicPr>
              <a:picLocks noChangeAspect="1"/>
            </p:cNvPicPr>
            <p:nvPr/>
          </p:nvPicPr>
          <p:blipFill>
            <a:blip r:embed="rId4"/>
            <a:stretch>
              <a:fillRect/>
            </a:stretch>
          </p:blipFill>
          <p:spPr>
            <a:xfrm>
              <a:off x="7267451" y="396393"/>
              <a:ext cx="1255210" cy="231544"/>
            </a:xfrm>
            <a:prstGeom prst="rect">
              <a:avLst/>
            </a:prstGeom>
          </p:spPr>
        </p:pic>
        <p:pic>
          <p:nvPicPr>
            <p:cNvPr id="17" name="图片 16"/>
            <p:cNvPicPr>
              <a:picLocks noChangeAspect="1"/>
            </p:cNvPicPr>
            <p:nvPr/>
          </p:nvPicPr>
          <p:blipFill>
            <a:blip r:embed="rId5"/>
            <a:stretch>
              <a:fillRect/>
            </a:stretch>
          </p:blipFill>
          <p:spPr>
            <a:xfrm>
              <a:off x="6735772" y="4309306"/>
              <a:ext cx="2193173" cy="348231"/>
            </a:xfrm>
            <a:prstGeom prst="rect">
              <a:avLst/>
            </a:prstGeom>
          </p:spPr>
        </p:pic>
      </p:grpSp>
      <p:sp>
        <p:nvSpPr>
          <p:cNvPr id="18" name="矩形 17"/>
          <p:cNvSpPr/>
          <p:nvPr/>
        </p:nvSpPr>
        <p:spPr>
          <a:xfrm>
            <a:off x="234279" y="2487804"/>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272053" y="2862018"/>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摘帽县</a:t>
            </a:r>
            <a:endParaRPr lang="zh-CN" altLang="en-US" sz="700" dirty="0">
              <a:solidFill>
                <a:schemeClr val="bg2">
                  <a:lumMod val="50000"/>
                </a:schemeClr>
              </a:solidFill>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8271" y="751922"/>
            <a:ext cx="2331555" cy="4391578"/>
          </a:xfrm>
          <a:prstGeom prst="rect">
            <a:avLst/>
          </a:prstGeom>
        </p:spPr>
      </p:pic>
      <p:sp>
        <p:nvSpPr>
          <p:cNvPr id="28" name="矩形 27"/>
          <p:cNvSpPr/>
          <p:nvPr/>
        </p:nvSpPr>
        <p:spPr>
          <a:xfrm>
            <a:off x="7294417" y="2744379"/>
            <a:ext cx="1688040" cy="553998"/>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当导航按钮为灰色时，数据库中没有位置信息，无法使用导航功能。</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3557094" y="2287749"/>
            <a:ext cx="1688040" cy="4001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去掉贫困发生率，贫困人口数、贫困户数</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音频 2">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70"/>
    </mc:Choice>
    <mc:Fallback>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2" y="141607"/>
            <a:ext cx="7259047"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帮扶责任人</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注册情况、个人信息及结对关系</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14" name="图片 13"/>
          <p:cNvPicPr/>
          <p:nvPr/>
        </p:nvPicPr>
        <p:blipFill rotWithShape="1">
          <a:blip r:embed="rId1"/>
          <a:srcRect t="33158" b="27655"/>
          <a:stretch>
            <a:fillRect/>
          </a:stretch>
        </p:blipFill>
        <p:spPr>
          <a:xfrm>
            <a:off x="4847014" y="708111"/>
            <a:ext cx="1716486" cy="1364529"/>
          </a:xfrm>
          <a:prstGeom prst="rect">
            <a:avLst/>
          </a:prstGeom>
          <a:noFill/>
          <a:ln w="9525">
            <a:noFill/>
          </a:ln>
        </p:spPr>
      </p:pic>
      <p:sp>
        <p:nvSpPr>
          <p:cNvPr id="17" name="矩形 16"/>
          <p:cNvSpPr/>
          <p:nvPr/>
        </p:nvSpPr>
        <p:spPr>
          <a:xfrm>
            <a:off x="4542553" y="3070861"/>
            <a:ext cx="2311870" cy="1015663"/>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省市县乡账号选择地区后查看，村账号登录后可直接查看本村已注册、未注册的帮扶责任人名单以及帮扶责任人信息和结对帮扶贫困户。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注册状态每天早晨八点更新一次。</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469199" y="708111"/>
            <a:ext cx="2073354" cy="4262388"/>
          </a:xfrm>
          <a:prstGeom prst="rect">
            <a:avLst/>
          </a:prstGeom>
        </p:spPr>
      </p:pic>
      <p:sp>
        <p:nvSpPr>
          <p:cNvPr id="11" name="矩形 10"/>
          <p:cNvSpPr/>
          <p:nvPr/>
        </p:nvSpPr>
        <p:spPr>
          <a:xfrm>
            <a:off x="4156652" y="977154"/>
            <a:ext cx="444797" cy="2330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箭头连接符 17"/>
          <p:cNvCxnSpPr/>
          <p:nvPr/>
        </p:nvCxnSpPr>
        <p:spPr>
          <a:xfrm>
            <a:off x="4393923" y="1125349"/>
            <a:ext cx="131133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a:stretch>
            <a:fillRect/>
          </a:stretch>
        </p:blipFill>
        <p:spPr>
          <a:xfrm>
            <a:off x="6741933" y="708110"/>
            <a:ext cx="2073355" cy="4181851"/>
          </a:xfrm>
          <a:prstGeom prst="rect">
            <a:avLst/>
          </a:prstGeom>
        </p:spPr>
      </p:pic>
      <p:grpSp>
        <p:nvGrpSpPr>
          <p:cNvPr id="10" name="组合 9"/>
          <p:cNvGrpSpPr/>
          <p:nvPr/>
        </p:nvGrpSpPr>
        <p:grpSpPr>
          <a:xfrm>
            <a:off x="234279" y="740749"/>
            <a:ext cx="2067858" cy="4253210"/>
            <a:chOff x="6735772" y="354022"/>
            <a:chExt cx="2193173" cy="4303515"/>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3" name="图片 12"/>
            <p:cNvPicPr>
              <a:picLocks noChangeAspect="1"/>
            </p:cNvPicPr>
            <p:nvPr/>
          </p:nvPicPr>
          <p:blipFill>
            <a:blip r:embed="rId5"/>
            <a:stretch>
              <a:fillRect/>
            </a:stretch>
          </p:blipFill>
          <p:spPr>
            <a:xfrm>
              <a:off x="6748511" y="2160744"/>
              <a:ext cx="2080086" cy="603642"/>
            </a:xfrm>
            <a:prstGeom prst="rect">
              <a:avLst/>
            </a:prstGeom>
          </p:spPr>
        </p:pic>
        <p:pic>
          <p:nvPicPr>
            <p:cNvPr id="15" name="图片 14"/>
            <p:cNvPicPr>
              <a:picLocks noChangeAspect="1"/>
            </p:cNvPicPr>
            <p:nvPr/>
          </p:nvPicPr>
          <p:blipFill>
            <a:blip r:embed="rId6"/>
            <a:stretch>
              <a:fillRect/>
            </a:stretch>
          </p:blipFill>
          <p:spPr>
            <a:xfrm>
              <a:off x="7267451" y="396393"/>
              <a:ext cx="1255210" cy="231544"/>
            </a:xfrm>
            <a:prstGeom prst="rect">
              <a:avLst/>
            </a:prstGeom>
          </p:spPr>
        </p:pic>
        <p:pic>
          <p:nvPicPr>
            <p:cNvPr id="16" name="图片 15"/>
            <p:cNvPicPr>
              <a:picLocks noChangeAspect="1"/>
            </p:cNvPicPr>
            <p:nvPr/>
          </p:nvPicPr>
          <p:blipFill>
            <a:blip r:embed="rId7"/>
            <a:stretch>
              <a:fillRect/>
            </a:stretch>
          </p:blipFill>
          <p:spPr>
            <a:xfrm>
              <a:off x="6735772" y="4309306"/>
              <a:ext cx="2193173" cy="348231"/>
            </a:xfrm>
            <a:prstGeom prst="rect">
              <a:avLst/>
            </a:prstGeom>
          </p:spPr>
        </p:pic>
      </p:grpSp>
      <p:sp>
        <p:nvSpPr>
          <p:cNvPr id="20" name="文本框 19"/>
          <p:cNvSpPr txBox="1"/>
          <p:nvPr/>
        </p:nvSpPr>
        <p:spPr>
          <a:xfrm>
            <a:off x="265613" y="2862018"/>
            <a:ext cx="461915"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帮扶责任人</a:t>
            </a:r>
            <a:endParaRPr lang="zh-CN" altLang="en-US" sz="700" dirty="0">
              <a:solidFill>
                <a:schemeClr val="bg2">
                  <a:lumMod val="50000"/>
                </a:schemeClr>
              </a:solidFill>
            </a:endParaRPr>
          </a:p>
        </p:txBody>
      </p:sp>
      <p:sp>
        <p:nvSpPr>
          <p:cNvPr id="19" name="矩形 18"/>
          <p:cNvSpPr/>
          <p:nvPr/>
        </p:nvSpPr>
        <p:spPr>
          <a:xfrm>
            <a:off x="234279" y="2487804"/>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音频 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929"/>
    </mc:Choice>
    <mc:Fallback>
      <p:transition spd="slow" advTm="3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记事本</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053" y="936815"/>
            <a:ext cx="2212023" cy="3932389"/>
          </a:xfrm>
          <a:prstGeom prst="rect">
            <a:avLst/>
          </a:prstGeom>
          <a:ln>
            <a:noFill/>
          </a:ln>
          <a:effectLst>
            <a:outerShdw blurRad="50800" dist="38100" dir="5400000" algn="t" rotWithShape="0">
              <a:prstClr val="black">
                <a:alpha val="40000"/>
              </a:prstClr>
            </a:outerShdw>
          </a:effectLst>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312" y="936815"/>
            <a:ext cx="2211354" cy="3931200"/>
          </a:xfrm>
          <a:prstGeom prst="rect">
            <a:avLst/>
          </a:prstGeom>
          <a:ln>
            <a:noFill/>
          </a:ln>
          <a:effectLst>
            <a:outerShdw blurRad="50800" dist="38100" dir="5400000" algn="t" rotWithShape="0">
              <a:prstClr val="black">
                <a:alpha val="40000"/>
              </a:prstClr>
            </a:outerShdw>
          </a:effectLst>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068" y="936815"/>
            <a:ext cx="2211354" cy="3931200"/>
          </a:xfrm>
          <a:prstGeom prst="rect">
            <a:avLst/>
          </a:prstGeom>
          <a:ln>
            <a:noFill/>
          </a:ln>
          <a:effectLst>
            <a:outerShdw blurRad="50800" dist="38100" dir="5400000" algn="t" rotWithShape="0">
              <a:prstClr val="black">
                <a:alpha val="40000"/>
              </a:prstClr>
            </a:outerShdw>
          </a:effectLst>
        </p:spPr>
      </p:pic>
      <p:sp>
        <p:nvSpPr>
          <p:cNvPr id="19" name="矩形 18"/>
          <p:cNvSpPr/>
          <p:nvPr/>
        </p:nvSpPr>
        <p:spPr>
          <a:xfrm>
            <a:off x="2825812" y="573878"/>
            <a:ext cx="5072094" cy="2616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“记事本”功能只有帮扶责任人账号可以使用并查看。其他账号无查看权限。</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6230471" y="2493920"/>
            <a:ext cx="2547769" cy="553998"/>
          </a:xfrm>
          <a:prstGeom prst="rect">
            <a:avLst/>
          </a:prstGeom>
          <a:solidFill>
            <a:schemeClr val="bg1">
              <a:lumMod val="95000"/>
            </a:schemeClr>
          </a:solidFill>
          <a:ln>
            <a:solidFill>
              <a:schemeClr val="bg1">
                <a:lumMod val="95000"/>
              </a:schemeClr>
            </a:solidFill>
          </a:ln>
        </p:spPr>
        <p:txBody>
          <a:bodyPr wrap="square">
            <a:spAutoFit/>
          </a:bodyPr>
          <a:lstStyle/>
          <a:p>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可以文字记录走访贫困户的情况。</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支持按时间、贫困户姓名检索记事本。</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890385" y="2894030"/>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音频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00"/>
    </mc:Choice>
    <mc:Fallback>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4528266" y="992060"/>
            <a:ext cx="2227948" cy="3749041"/>
          </a:xfrm>
          <a:prstGeom prst="rect">
            <a:avLst/>
          </a:prstGeom>
        </p:spPr>
      </p:pic>
      <p:sp>
        <p:nvSpPr>
          <p:cNvPr id="7" name="文本框 6"/>
          <p:cNvSpPr txBox="1"/>
          <p:nvPr/>
        </p:nvSpPr>
        <p:spPr>
          <a:xfrm>
            <a:off x="272053" y="141607"/>
            <a:ext cx="8169420"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在线身份验证</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在线验证、导出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15" name="矩形 14"/>
          <p:cNvSpPr/>
          <p:nvPr/>
        </p:nvSpPr>
        <p:spPr>
          <a:xfrm>
            <a:off x="109728" y="2799580"/>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250160" y="3247779"/>
            <a:ext cx="2196291" cy="1323439"/>
          </a:xfrm>
          <a:prstGeom prst="rect">
            <a:avLst/>
          </a:prstGeom>
          <a:solidFill>
            <a:schemeClr val="bg1">
              <a:lumMod val="95000"/>
            </a:schemeClr>
          </a:solidFill>
          <a:ln>
            <a:solidFill>
              <a:schemeClr val="bg1">
                <a:lumMod val="95000"/>
              </a:schemeClr>
            </a:solidFill>
          </a:ln>
        </p:spPr>
        <p:txBody>
          <a:bodyPr wrap="square">
            <a:spAutoFit/>
          </a:bodyPr>
          <a:lstStyle/>
          <a:p>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一个家庭成员登录可以查看本户所有人的信息并可开具所有人的电子身份证明。</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如果行业部门或有关单位需要电子证明，可导出后直接将电子证明发有关人员，也可导出后打印成纸质版提交有关人员。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4003" y="655982"/>
            <a:ext cx="2305117" cy="4089954"/>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2" y="655982"/>
            <a:ext cx="2266427" cy="4421199"/>
          </a:xfrm>
          <a:prstGeom prst="rect">
            <a:avLst/>
          </a:prstGeom>
        </p:spPr>
      </p:pic>
      <p:sp>
        <p:nvSpPr>
          <p:cNvPr id="9" name="文本框 8"/>
          <p:cNvSpPr txBox="1"/>
          <p:nvPr/>
        </p:nvSpPr>
        <p:spPr>
          <a:xfrm>
            <a:off x="4528266" y="1912915"/>
            <a:ext cx="1853284" cy="92333"/>
          </a:xfrm>
          <a:prstGeom prst="rect">
            <a:avLst/>
          </a:prstGeom>
          <a:solidFill>
            <a:srgbClr val="FFFFFF"/>
          </a:solidFill>
          <a:ln>
            <a:solidFill>
              <a:srgbClr val="FF0000"/>
            </a:solidFill>
          </a:ln>
        </p:spPr>
        <p:txBody>
          <a:bodyPr wrap="square" lIns="36000" tIns="0" rIns="36000" bIns="0" rtlCol="0">
            <a:spAutoFit/>
          </a:bodyPr>
          <a:lstStyle/>
          <a:p>
            <a:r>
              <a:rPr lang="zh-CN" altLang="en-US" sz="600" dirty="0">
                <a:solidFill>
                  <a:schemeClr val="bg2">
                    <a:lumMod val="75000"/>
                  </a:schemeClr>
                </a:solidFill>
                <a:latin typeface="微软雅黑" panose="020B0503020204020204" pitchFamily="34" charset="-122"/>
                <a:ea typeface="微软雅黑" panose="020B0503020204020204" pitchFamily="34" charset="-122"/>
              </a:rPr>
              <a:t>户 类 型                                                         </a:t>
            </a:r>
            <a:r>
              <a:rPr lang="zh-CN" altLang="en-US" sz="600" dirty="0">
                <a:solidFill>
                  <a:schemeClr val="bg2">
                    <a:lumMod val="10000"/>
                  </a:schemeClr>
                </a:solidFill>
                <a:latin typeface="微软雅黑" panose="020B0503020204020204" pitchFamily="34" charset="-122"/>
                <a:ea typeface="微软雅黑" panose="020B0503020204020204" pitchFamily="34" charset="-122"/>
              </a:rPr>
              <a:t>边缘户</a:t>
            </a:r>
            <a:r>
              <a:rPr lang="zh-CN" altLang="en-US" sz="600" dirty="0">
                <a:solidFill>
                  <a:schemeClr val="bg2">
                    <a:lumMod val="75000"/>
                  </a:schemeClr>
                </a:solidFill>
                <a:latin typeface="微软雅黑" panose="020B0503020204020204" pitchFamily="34" charset="-122"/>
                <a:ea typeface="微软雅黑" panose="020B0503020204020204" pitchFamily="34" charset="-122"/>
              </a:rPr>
              <a:t>     </a:t>
            </a:r>
            <a:endParaRPr lang="zh-CN" altLang="en-US" sz="6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912110" y="1455724"/>
            <a:ext cx="1865630" cy="1245235"/>
          </a:xfrm>
          <a:prstGeom prst="rect">
            <a:avLst/>
          </a:prstGeom>
          <a:noFill/>
        </p:spPr>
        <p:txBody>
          <a:bodyPr wrap="none" rtlCol="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增加：</a:t>
            </a:r>
            <a:endParaRPr lang="en-US" altLang="zh-CN" sz="1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000" dirty="0">
                <a:latin typeface="微软雅黑" panose="020B0503020204020204" pitchFamily="34" charset="-122"/>
                <a:ea typeface="微软雅黑" panose="020B0503020204020204" pitchFamily="34" charset="-122"/>
              </a:rPr>
              <a:t>户类型</a:t>
            </a:r>
            <a:endParaRPr lang="en-US" altLang="zh-CN" sz="1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000" dirty="0">
                <a:latin typeface="微软雅黑" panose="020B0503020204020204" pitchFamily="34" charset="-122"/>
                <a:ea typeface="微软雅黑" panose="020B0503020204020204" pitchFamily="34" charset="-122"/>
              </a:rPr>
              <a:t>风险是否已消除</a:t>
            </a:r>
            <a:endParaRPr lang="en-US" altLang="zh-CN" sz="1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000" dirty="0">
                <a:latin typeface="微软雅黑" panose="020B0503020204020204" pitchFamily="34" charset="-122"/>
                <a:ea typeface="微软雅黑" panose="020B0503020204020204" pitchFamily="34" charset="-122"/>
              </a:rPr>
              <a:t>户主身份证号</a:t>
            </a:r>
            <a:endParaRPr lang="en-US" altLang="zh-CN" sz="1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000" dirty="0">
                <a:latin typeface="微软雅黑" panose="020B0503020204020204" pitchFamily="34" charset="-122"/>
                <a:ea typeface="微软雅黑" panose="020B0503020204020204" pitchFamily="34" charset="-122"/>
              </a:rPr>
              <a:t>查验人的姓名和身份证号</a:t>
            </a:r>
            <a:endParaRPr lang="zh-CN" altLang="en-US" sz="1000" dirty="0">
              <a:latin typeface="微软雅黑" panose="020B0503020204020204" pitchFamily="34" charset="-122"/>
              <a:ea typeface="微软雅黑" panose="020B0503020204020204" pitchFamily="34" charset="-122"/>
            </a:endParaRPr>
          </a:p>
        </p:txBody>
      </p:sp>
      <p:pic>
        <p:nvPicPr>
          <p:cNvPr id="2" name="音频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035"/>
    </mc:Choice>
    <mc:Fallback>
      <p:transition spd="slow" advTm="5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8169420"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在线身份验证</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扫码验证</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9" name="矩形 8"/>
          <p:cNvSpPr/>
          <p:nvPr/>
        </p:nvSpPr>
        <p:spPr>
          <a:xfrm>
            <a:off x="1972370" y="1585985"/>
            <a:ext cx="1600002" cy="4001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行业部门不用登录也可使用扫码验证功能</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6869852" y="2217807"/>
            <a:ext cx="1809776" cy="707886"/>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通过扫描“加密二维码”进行实时在线验证，验证成功即出现左图界面。不成功则给出有关错误提示。</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852345" y="717742"/>
            <a:ext cx="2067858" cy="4253210"/>
            <a:chOff x="6735772" y="354022"/>
            <a:chExt cx="2193173" cy="4303515"/>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rcRect t="5150" b="4602"/>
            <a:stretch>
              <a:fillRect/>
            </a:stretch>
          </p:blipFill>
          <p:spPr>
            <a:xfrm>
              <a:off x="6748510" y="354022"/>
              <a:ext cx="2180435" cy="4261144"/>
            </a:xfrm>
            <a:prstGeom prst="rect">
              <a:avLst/>
            </a:prstGeom>
            <a:ln>
              <a:noFill/>
            </a:ln>
            <a:effectLst>
              <a:outerShdw blurRad="50800" dist="38100" dir="5400000" algn="t" rotWithShape="0">
                <a:prstClr val="black">
                  <a:alpha val="40000"/>
                </a:prstClr>
              </a:outerShdw>
            </a:effectLst>
          </p:spPr>
        </p:pic>
        <p:pic>
          <p:nvPicPr>
            <p:cNvPr id="13" name="图片 12"/>
            <p:cNvPicPr>
              <a:picLocks noChangeAspect="1"/>
            </p:cNvPicPr>
            <p:nvPr/>
          </p:nvPicPr>
          <p:blipFill>
            <a:blip r:embed="rId2"/>
            <a:stretch>
              <a:fillRect/>
            </a:stretch>
          </p:blipFill>
          <p:spPr>
            <a:xfrm>
              <a:off x="6748511" y="2160744"/>
              <a:ext cx="2080086" cy="603642"/>
            </a:xfrm>
            <a:prstGeom prst="rect">
              <a:avLst/>
            </a:prstGeom>
          </p:spPr>
        </p:pic>
        <p:pic>
          <p:nvPicPr>
            <p:cNvPr id="14" name="图片 13"/>
            <p:cNvPicPr>
              <a:picLocks noChangeAspect="1"/>
            </p:cNvPicPr>
            <p:nvPr/>
          </p:nvPicPr>
          <p:blipFill>
            <a:blip r:embed="rId3"/>
            <a:stretch>
              <a:fillRect/>
            </a:stretch>
          </p:blipFill>
          <p:spPr>
            <a:xfrm>
              <a:off x="7267451" y="396393"/>
              <a:ext cx="1255210" cy="231544"/>
            </a:xfrm>
            <a:prstGeom prst="rect">
              <a:avLst/>
            </a:prstGeom>
          </p:spPr>
        </p:pic>
        <p:pic>
          <p:nvPicPr>
            <p:cNvPr id="16" name="图片 15"/>
            <p:cNvPicPr>
              <a:picLocks noChangeAspect="1"/>
            </p:cNvPicPr>
            <p:nvPr/>
          </p:nvPicPr>
          <p:blipFill>
            <a:blip r:embed="rId4"/>
            <a:stretch>
              <a:fillRect/>
            </a:stretch>
          </p:blipFill>
          <p:spPr>
            <a:xfrm>
              <a:off x="6735772" y="4309306"/>
              <a:ext cx="2193173" cy="348231"/>
            </a:xfrm>
            <a:prstGeom prst="rect">
              <a:avLst/>
            </a:prstGeom>
          </p:spPr>
        </p:pic>
      </p:grpSp>
      <p:sp>
        <p:nvSpPr>
          <p:cNvPr id="18" name="矩形 17"/>
          <p:cNvSpPr/>
          <p:nvPr/>
        </p:nvSpPr>
        <p:spPr>
          <a:xfrm>
            <a:off x="1698072" y="538110"/>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1890119" y="2839011"/>
            <a:ext cx="391210" cy="107722"/>
          </a:xfrm>
          <a:prstGeom prst="rect">
            <a:avLst/>
          </a:prstGeom>
          <a:solidFill>
            <a:srgbClr val="FFFFFF"/>
          </a:solidFill>
        </p:spPr>
        <p:txBody>
          <a:bodyPr wrap="square" lIns="0" tIns="0" rIns="0" bIns="0" rtlCol="0">
            <a:spAutoFit/>
          </a:bodyPr>
          <a:lstStyle/>
          <a:p>
            <a:pPr algn="ctr"/>
            <a:r>
              <a:rPr lang="zh-CN" altLang="en-US" sz="700" dirty="0">
                <a:solidFill>
                  <a:schemeClr val="bg2">
                    <a:lumMod val="50000"/>
                  </a:schemeClr>
                </a:solidFill>
              </a:rPr>
              <a:t>脱贫户</a:t>
            </a:r>
            <a:endParaRPr lang="zh-CN" altLang="en-US" sz="700" dirty="0">
              <a:solidFill>
                <a:schemeClr val="bg2">
                  <a:lumMod val="50000"/>
                </a:schemeClr>
              </a:solidFill>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858" y="717742"/>
            <a:ext cx="2447925" cy="4267200"/>
          </a:xfrm>
          <a:prstGeom prst="rect">
            <a:avLst/>
          </a:prstGeom>
        </p:spPr>
      </p:pic>
      <p:sp>
        <p:nvSpPr>
          <p:cNvPr id="2" name="文本框 1"/>
          <p:cNvSpPr txBox="1"/>
          <p:nvPr/>
        </p:nvSpPr>
        <p:spPr>
          <a:xfrm>
            <a:off x="4651564" y="912357"/>
            <a:ext cx="1202584" cy="246221"/>
          </a:xfrm>
          <a:prstGeom prst="rect">
            <a:avLst/>
          </a:prstGeom>
          <a:solidFill>
            <a:srgbClr val="D7363C"/>
          </a:solidFill>
        </p:spPr>
        <p:txBody>
          <a:bodyPr wrap="square" rtlCol="0">
            <a:spAutoFit/>
          </a:bodyPr>
          <a:lstStyle/>
          <a:p>
            <a:r>
              <a:rPr lang="zh-CN" altLang="en-US" sz="1000" dirty="0">
                <a:solidFill>
                  <a:schemeClr val="bg1"/>
                </a:solidFill>
              </a:rPr>
              <a:t>信息在线验证</a:t>
            </a:r>
            <a:endParaRPr lang="zh-CN" altLang="en-US" sz="1000" dirty="0">
              <a:solidFill>
                <a:schemeClr val="bg1"/>
              </a:solidFill>
            </a:endParaRPr>
          </a:p>
        </p:txBody>
      </p:sp>
      <p:sp>
        <p:nvSpPr>
          <p:cNvPr id="4" name="文本框 3"/>
          <p:cNvSpPr txBox="1"/>
          <p:nvPr/>
        </p:nvSpPr>
        <p:spPr>
          <a:xfrm>
            <a:off x="4086486" y="1186870"/>
            <a:ext cx="1653362" cy="246221"/>
          </a:xfrm>
          <a:prstGeom prst="rect">
            <a:avLst/>
          </a:prstGeom>
          <a:solidFill>
            <a:srgbClr val="FA965B"/>
          </a:solidFill>
        </p:spPr>
        <p:txBody>
          <a:bodyPr wrap="square" rtlCol="0">
            <a:spAutoFit/>
          </a:bodyPr>
          <a:lstStyle/>
          <a:p>
            <a:r>
              <a:rPr lang="zh-CN" altLang="en-US" sz="1000" dirty="0">
                <a:solidFill>
                  <a:schemeClr val="bg1"/>
                </a:solidFill>
              </a:rPr>
              <a:t>在线验证结果</a:t>
            </a:r>
            <a:endParaRPr lang="zh-CN" altLang="en-US" sz="1000" dirty="0">
              <a:solidFill>
                <a:schemeClr val="bg1"/>
              </a:solidFill>
            </a:endParaRPr>
          </a:p>
        </p:txBody>
      </p:sp>
      <p:pic>
        <p:nvPicPr>
          <p:cNvPr id="5" name="音频 4">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5952" y="201416"/>
            <a:ext cx="837014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自主申报</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16" name="文本框 15"/>
          <p:cNvSpPr txBox="1"/>
          <p:nvPr/>
        </p:nvSpPr>
        <p:spPr>
          <a:xfrm>
            <a:off x="6723380" y="501015"/>
            <a:ext cx="2420620" cy="445389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altLang="zh-CN" dirty="0"/>
              <a:t>APP</a:t>
            </a:r>
            <a:r>
              <a:rPr lang="zh-CN" altLang="en-US" dirty="0"/>
              <a:t>只接受在系统里有信息的农户申报，其他农户只能通过</a:t>
            </a:r>
            <a:r>
              <a:rPr lang="en-US" altLang="zh-CN" dirty="0"/>
              <a:t>12317</a:t>
            </a:r>
            <a:r>
              <a:rPr lang="zh-CN" altLang="en-US" dirty="0"/>
              <a:t>申报</a:t>
            </a:r>
            <a:endParaRPr lang="zh-CN" altLang="en-US" dirty="0"/>
          </a:p>
          <a:p>
            <a:pPr marL="285750" indent="-285750">
              <a:lnSpc>
                <a:spcPct val="150000"/>
              </a:lnSpc>
              <a:buFont typeface="Wingdings" panose="05000000000000000000" pitchFamily="2" charset="2"/>
              <a:buChar char="ü"/>
            </a:pPr>
            <a:r>
              <a:rPr lang="zh-CN" altLang="en-US" dirty="0"/>
              <a:t>农户登陆后自主申报，申报的信息包括姓名、身份证号、行政区划、联系方式，直接从户信息中获取，不用填写。</a:t>
            </a:r>
            <a:endParaRPr lang="en-US" altLang="zh-CN" dirty="0"/>
          </a:p>
          <a:p>
            <a:pPr marL="285750" indent="-285750">
              <a:lnSpc>
                <a:spcPct val="150000"/>
              </a:lnSpc>
              <a:buFont typeface="Wingdings" panose="05000000000000000000" pitchFamily="2" charset="2"/>
              <a:buChar char="ü"/>
            </a:pPr>
            <a:r>
              <a:rPr lang="zh-CN" altLang="en-US" dirty="0"/>
              <a:t>申报人已经是风险监测户或者有还未办结的申报信息不允许重复申报</a:t>
            </a:r>
            <a:endParaRPr lang="en-US" altLang="zh-CN" dirty="0"/>
          </a:p>
          <a:p>
            <a:pPr marL="285750" indent="-285750">
              <a:lnSpc>
                <a:spcPct val="150000"/>
              </a:lnSpc>
              <a:buFont typeface="Wingdings" panose="05000000000000000000" pitchFamily="2" charset="2"/>
              <a:buChar char="ü"/>
            </a:pPr>
            <a:r>
              <a:rPr lang="zh-CN" altLang="en-US" dirty="0"/>
              <a:t>可多次提交自主申报，风险消除后可再次提交自主申报</a:t>
            </a:r>
            <a:endParaRPr lang="en-US" altLang="zh-CN" dirty="0"/>
          </a:p>
        </p:txBody>
      </p:sp>
      <p:sp>
        <p:nvSpPr>
          <p:cNvPr id="19" name="文本框 18"/>
          <p:cNvSpPr txBox="1"/>
          <p:nvPr/>
        </p:nvSpPr>
        <p:spPr>
          <a:xfrm>
            <a:off x="3623606" y="2465746"/>
            <a:ext cx="184731" cy="184666"/>
          </a:xfrm>
          <a:prstGeom prst="rect">
            <a:avLst/>
          </a:prstGeom>
          <a:solidFill>
            <a:srgbClr val="FFFFFF"/>
          </a:solidFill>
        </p:spPr>
        <p:txBody>
          <a:bodyPr wrap="none" rtlCol="0">
            <a:spAutoFit/>
          </a:bodyPr>
          <a:lstStyle/>
          <a:p>
            <a:endParaRPr lang="zh-CN" altLang="en-US" sz="600" dirty="0">
              <a:solidFill>
                <a:schemeClr val="bg2">
                  <a:lumMod val="25000"/>
                </a:schemeClr>
              </a:solidFill>
            </a:endParaRPr>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99013" y="908056"/>
            <a:ext cx="1531352" cy="3023901"/>
          </a:xfrm>
          <a:prstGeom prst="rect">
            <a:avLst/>
          </a:prstGeom>
        </p:spPr>
      </p:pic>
      <p:pic>
        <p:nvPicPr>
          <p:cNvPr id="21" name="图片 20"/>
          <p:cNvPicPr>
            <a:picLocks noChangeAspect="1"/>
          </p:cNvPicPr>
          <p:nvPr/>
        </p:nvPicPr>
        <p:blipFill>
          <a:blip r:embed="rId2"/>
          <a:stretch>
            <a:fillRect/>
          </a:stretch>
        </p:blipFill>
        <p:spPr>
          <a:xfrm>
            <a:off x="1801458" y="900432"/>
            <a:ext cx="1547425" cy="3031525"/>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0495" y="908056"/>
            <a:ext cx="1606645" cy="3023901"/>
          </a:xfrm>
          <a:prstGeom prst="rect">
            <a:avLst/>
          </a:prstGeom>
        </p:spPr>
      </p:pic>
      <p:pic>
        <p:nvPicPr>
          <p:cNvPr id="5" name="图片 4"/>
          <p:cNvPicPr>
            <a:picLocks noChangeAspect="1"/>
          </p:cNvPicPr>
          <p:nvPr/>
        </p:nvPicPr>
        <p:blipFill>
          <a:blip r:embed="rId4"/>
          <a:stretch>
            <a:fillRect/>
          </a:stretch>
        </p:blipFill>
        <p:spPr>
          <a:xfrm>
            <a:off x="88652" y="900432"/>
            <a:ext cx="1600510" cy="3023901"/>
          </a:xfrm>
          <a:prstGeom prst="rect">
            <a:avLst/>
          </a:prstGeom>
        </p:spPr>
      </p:pic>
      <p:pic>
        <p:nvPicPr>
          <p:cNvPr id="2" name="音频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935"/>
    </mc:Choice>
    <mc:Fallback>
      <p:transition spd="slow" advTm="6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5952" y="202291"/>
            <a:ext cx="837014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查询、取消申报</a:t>
            </a:r>
            <a:endParaRPr lang="zh-CN" altLang="en-US"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8" name="文本框 7"/>
          <p:cNvSpPr txBox="1"/>
          <p:nvPr/>
        </p:nvSpPr>
        <p:spPr>
          <a:xfrm>
            <a:off x="741166" y="4138972"/>
            <a:ext cx="3428087" cy="646331"/>
          </a:xfrm>
          <a:prstGeom prst="rect">
            <a:avLst/>
          </a:prstGeom>
          <a:noFill/>
        </p:spPr>
        <p:txBody>
          <a:bodyPr wrap="square" rtlCol="0">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、脱贫户可以查看申报进度和结果</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、没有受理的可以取消申报信息</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393" y="647841"/>
            <a:ext cx="1810892" cy="3470313"/>
          </a:xfrm>
          <a:prstGeom prst="rect">
            <a:avLst/>
          </a:prstGeom>
          <a:ln>
            <a:solidFill>
              <a:schemeClr val="accent3">
                <a:lumMod val="20000"/>
                <a:lumOff val="80000"/>
              </a:schemeClr>
            </a:solidFill>
          </a:ln>
        </p:spPr>
      </p:pic>
      <p:sp>
        <p:nvSpPr>
          <p:cNvPr id="2" name="文本框 1"/>
          <p:cNvSpPr txBox="1"/>
          <p:nvPr/>
        </p:nvSpPr>
        <p:spPr>
          <a:xfrm>
            <a:off x="184467" y="3032533"/>
            <a:ext cx="1617074" cy="461665"/>
          </a:xfrm>
          <a:prstGeom prst="rect">
            <a:avLst/>
          </a:prstGeom>
          <a:noFill/>
        </p:spPr>
        <p:txBody>
          <a:bodyPr wrap="square" rtlCol="0">
            <a:spAutoFit/>
          </a:bodyPr>
          <a:lstStyle/>
          <a:p>
            <a:r>
              <a:rPr lang="zh-CN" altLang="en-US" sz="1200" dirty="0">
                <a:solidFill>
                  <a:schemeClr val="bg2">
                    <a:lumMod val="90000"/>
                  </a:schemeClr>
                </a:solidFill>
              </a:rPr>
              <a:t>申报结果：紧急困难户类型</a:t>
            </a:r>
            <a:endParaRPr lang="zh-CN" altLang="en-US" sz="1200" dirty="0">
              <a:solidFill>
                <a:schemeClr val="bg2">
                  <a:lumMod val="90000"/>
                </a:schemeClr>
              </a:solidFill>
            </a:endParaRPr>
          </a:p>
        </p:txBody>
      </p:sp>
      <p:sp>
        <p:nvSpPr>
          <p:cNvPr id="4" name="文本框 3"/>
          <p:cNvSpPr txBox="1"/>
          <p:nvPr/>
        </p:nvSpPr>
        <p:spPr>
          <a:xfrm>
            <a:off x="205078" y="983782"/>
            <a:ext cx="1383090" cy="215444"/>
          </a:xfrm>
          <a:prstGeom prst="rect">
            <a:avLst/>
          </a:prstGeom>
          <a:noFill/>
        </p:spPr>
        <p:txBody>
          <a:bodyPr wrap="square" rtlCol="0">
            <a:spAutoFit/>
          </a:bodyPr>
          <a:lstStyle/>
          <a:p>
            <a:r>
              <a:rPr lang="zh-CN" altLang="en-US" sz="800" dirty="0">
                <a:solidFill>
                  <a:schemeClr val="bg2">
                    <a:lumMod val="50000"/>
                  </a:schemeClr>
                </a:solidFill>
              </a:rPr>
              <a:t>提交时间：</a:t>
            </a:r>
            <a:r>
              <a:rPr lang="en-US" altLang="zh-CN" sz="800" dirty="0">
                <a:solidFill>
                  <a:schemeClr val="bg2">
                    <a:lumMod val="50000"/>
                  </a:schemeClr>
                </a:solidFill>
              </a:rPr>
              <a:t>2021-6-20</a:t>
            </a:r>
            <a:endParaRPr lang="zh-CN" altLang="en-US" sz="800" dirty="0">
              <a:solidFill>
                <a:schemeClr val="bg2">
                  <a:lumMod val="50000"/>
                </a:schemeClr>
              </a:solidFill>
            </a:endParaRPr>
          </a:p>
        </p:txBody>
      </p:sp>
      <p:sp>
        <p:nvSpPr>
          <p:cNvPr id="5" name="文本框 4"/>
          <p:cNvSpPr txBox="1"/>
          <p:nvPr/>
        </p:nvSpPr>
        <p:spPr>
          <a:xfrm>
            <a:off x="38393" y="3871933"/>
            <a:ext cx="1825856" cy="246221"/>
          </a:xfrm>
          <a:prstGeom prst="rect">
            <a:avLst/>
          </a:prstGeom>
          <a:solidFill>
            <a:srgbClr val="AE3D3E"/>
          </a:solidFill>
        </p:spPr>
        <p:txBody>
          <a:bodyPr wrap="square"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取消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954998" y="4183037"/>
            <a:ext cx="3976732" cy="646331"/>
          </a:xfrm>
          <a:prstGeom prst="rect">
            <a:avLst/>
          </a:prstGeom>
          <a:noFill/>
        </p:spPr>
        <p:txBody>
          <a:bodyPr wrap="square" rtlCol="0">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、扶贫干部可以查看行政区划下申报信息</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rPr>
              <a:t>、帮扶责任人可以查看帮扶对象的申报信息</a:t>
            </a:r>
            <a:endParaRPr lang="en-US" altLang="zh-CN" sz="12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7710" y="627023"/>
            <a:ext cx="1773957" cy="3455639"/>
          </a:xfrm>
          <a:prstGeom prst="rect">
            <a:avLst/>
          </a:prstGeom>
        </p:spPr>
      </p:pic>
      <p:pic>
        <p:nvPicPr>
          <p:cNvPr id="14" name="图片 13"/>
          <p:cNvPicPr>
            <a:picLocks noChangeAspect="1"/>
          </p:cNvPicPr>
          <p:nvPr/>
        </p:nvPicPr>
        <p:blipFill>
          <a:blip r:embed="rId3"/>
          <a:stretch>
            <a:fillRect/>
          </a:stretch>
        </p:blipFill>
        <p:spPr>
          <a:xfrm>
            <a:off x="5511727" y="612349"/>
            <a:ext cx="1773957" cy="3470313"/>
          </a:xfrm>
          <a:prstGeom prst="rect">
            <a:avLst/>
          </a:prstGeom>
        </p:spPr>
      </p:pic>
      <p:pic>
        <p:nvPicPr>
          <p:cNvPr id="17" name="图片 16"/>
          <p:cNvPicPr>
            <a:picLocks noChangeAspect="1"/>
          </p:cNvPicPr>
          <p:nvPr/>
        </p:nvPicPr>
        <p:blipFill>
          <a:blip r:embed="rId4"/>
          <a:stretch>
            <a:fillRect/>
          </a:stretch>
        </p:blipFill>
        <p:spPr>
          <a:xfrm>
            <a:off x="1909684" y="627023"/>
            <a:ext cx="1722591" cy="3501540"/>
          </a:xfrm>
          <a:prstGeom prst="rect">
            <a:avLst/>
          </a:prstGeom>
        </p:spPr>
      </p:pic>
      <p:pic>
        <p:nvPicPr>
          <p:cNvPr id="12" name="图片 11"/>
          <p:cNvPicPr>
            <a:picLocks noChangeAspect="1"/>
          </p:cNvPicPr>
          <p:nvPr/>
        </p:nvPicPr>
        <p:blipFill>
          <a:blip r:embed="rId5"/>
          <a:stretch>
            <a:fillRect/>
          </a:stretch>
        </p:blipFill>
        <p:spPr>
          <a:xfrm>
            <a:off x="7357078" y="627023"/>
            <a:ext cx="1784621" cy="3470312"/>
          </a:xfrm>
          <a:prstGeom prst="rect">
            <a:avLst/>
          </a:prstGeom>
        </p:spPr>
      </p:pic>
      <p:pic>
        <p:nvPicPr>
          <p:cNvPr id="6" name="音频 5">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608"/>
    </mc:Choice>
    <mc:Fallback>
      <p:transition spd="slow" advTm="9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1"/>
          <p:cNvSpPr txBox="1"/>
          <p:nvPr/>
        </p:nvSpPr>
        <p:spPr>
          <a:xfrm>
            <a:off x="414621" y="256660"/>
            <a:ext cx="1958189" cy="600164"/>
          </a:xfrm>
          <a:prstGeom prst="rect">
            <a:avLst/>
          </a:prstGeom>
          <a:noFill/>
        </p:spPr>
        <p:txBody>
          <a:bodyPr wrap="square" rtlCol="0">
            <a:spAutoFit/>
          </a:bodyPr>
          <a:lstStyle/>
          <a:p>
            <a:r>
              <a:rPr lang="zh-CN" altLang="en-US" sz="3300" dirty="0">
                <a:latin typeface="微软雅黑" panose="020B0503020204020204" pitchFamily="34" charset="-122"/>
                <a:ea typeface="微软雅黑" panose="020B0503020204020204" pitchFamily="34" charset="-122"/>
                <a:cs typeface="+mj-cs"/>
              </a:rPr>
              <a:t>功能介绍</a:t>
            </a:r>
            <a:endParaRPr lang="zh-CN" altLang="en-US" sz="3300" dirty="0">
              <a:latin typeface="微软雅黑" panose="020B0503020204020204" pitchFamily="34" charset="-122"/>
              <a:ea typeface="微软雅黑" panose="020B0503020204020204" pitchFamily="34" charset="-122"/>
              <a:cs typeface="+mj-cs"/>
            </a:endParaRPr>
          </a:p>
        </p:txBody>
      </p:sp>
      <p:sp>
        <p:nvSpPr>
          <p:cNvPr id="23" name="矩形 22"/>
          <p:cNvSpPr/>
          <p:nvPr/>
        </p:nvSpPr>
        <p:spPr>
          <a:xfrm rot="10800000">
            <a:off x="378617" y="263362"/>
            <a:ext cx="72008" cy="586759"/>
          </a:xfrm>
          <a:prstGeom prst="rect">
            <a:avLst/>
          </a:prstGeom>
          <a:solidFill>
            <a:srgbClr val="184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圆角矩形 11"/>
          <p:cNvSpPr/>
          <p:nvPr/>
        </p:nvSpPr>
        <p:spPr>
          <a:xfrm>
            <a:off x="3003177" y="1725763"/>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3765176" y="1630598"/>
            <a:ext cx="1826141" cy="584775"/>
          </a:xfrm>
          <a:prstGeom prst="rect">
            <a:avLst/>
          </a:prstGeom>
          <a:noFill/>
        </p:spPr>
        <p:txBody>
          <a:bodyPr wrap="none" rtlCol="0">
            <a:spAutoFit/>
          </a:bodyPr>
          <a:lstStyle/>
          <a:p>
            <a:r>
              <a:rPr kumimoji="1" lang="zh-CN" altLang="en-US" sz="3200" b="1" dirty="0">
                <a:latin typeface="微软雅黑" panose="020B0503020204020204" pitchFamily="34" charset="-122"/>
                <a:ea typeface="微软雅黑" panose="020B0503020204020204" pitchFamily="34" charset="-122"/>
              </a:rPr>
              <a:t>系统概览</a:t>
            </a:r>
            <a:endParaRPr kumimoji="1" lang="zh-CN" altLang="en-US" sz="32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765176" y="2571750"/>
            <a:ext cx="1826141" cy="584775"/>
          </a:xfrm>
          <a:prstGeom prst="rect">
            <a:avLst/>
          </a:prstGeom>
          <a:noFill/>
        </p:spPr>
        <p:txBody>
          <a:bodyPr wrap="none" rtlCol="0">
            <a:spAutoFit/>
          </a:bodyPr>
          <a:lstStyle/>
          <a:p>
            <a:r>
              <a:rPr kumimoji="1" lang="zh-CN" altLang="en-US" sz="3200" b="1" dirty="0">
                <a:solidFill>
                  <a:schemeClr val="bg1">
                    <a:lumMod val="85000"/>
                  </a:schemeClr>
                </a:solidFill>
                <a:latin typeface="微软雅黑" panose="020B0503020204020204" pitchFamily="34" charset="-122"/>
                <a:ea typeface="微软雅黑" panose="020B0503020204020204" pitchFamily="34" charset="-122"/>
              </a:rPr>
              <a:t>功能详情</a:t>
            </a:r>
            <a:endParaRPr kumimoji="1"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3003177" y="2666915"/>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音频 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60"/>
    </mc:Choice>
    <mc:Fallback>
      <p:transition spd="slow" advTm="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修改密码</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598189" y="879215"/>
            <a:ext cx="2253825" cy="400680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64119" y="879215"/>
            <a:ext cx="2253825" cy="4006800"/>
          </a:xfrm>
          <a:prstGeom prst="rect">
            <a:avLst/>
          </a:prstGeom>
        </p:spPr>
      </p:pic>
      <p:sp>
        <p:nvSpPr>
          <p:cNvPr id="13" name="矩形 12"/>
          <p:cNvSpPr/>
          <p:nvPr/>
        </p:nvSpPr>
        <p:spPr>
          <a:xfrm>
            <a:off x="719328" y="2299010"/>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2330265" y="4456414"/>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3598189" y="2078791"/>
            <a:ext cx="2132051" cy="4929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4423887" y="257485"/>
            <a:ext cx="3739715" cy="461665"/>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所有账号都可以在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APP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中修改本账号的密码</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（管理后台可以修改下级账号密码）</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音频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867"/>
    </mc:Choice>
    <mc:Fallback>
      <p:transition spd="slow" advTm="3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产品建议</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598189" y="879215"/>
            <a:ext cx="2253825" cy="400680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64119" y="879215"/>
            <a:ext cx="2253825" cy="4006800"/>
          </a:xfrm>
          <a:prstGeom prst="rect">
            <a:avLst/>
          </a:prstGeom>
        </p:spPr>
      </p:pic>
      <p:sp>
        <p:nvSpPr>
          <p:cNvPr id="13" name="矩形 12"/>
          <p:cNvSpPr/>
          <p:nvPr/>
        </p:nvSpPr>
        <p:spPr>
          <a:xfrm>
            <a:off x="694944" y="2859842"/>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2330265" y="4456414"/>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18301" y="879215"/>
            <a:ext cx="2253825" cy="4006800"/>
          </a:xfrm>
          <a:prstGeom prst="rect">
            <a:avLst/>
          </a:prstGeom>
        </p:spPr>
      </p:pic>
      <p:sp>
        <p:nvSpPr>
          <p:cNvPr id="16" name="矩形 15"/>
          <p:cNvSpPr/>
          <p:nvPr/>
        </p:nvSpPr>
        <p:spPr>
          <a:xfrm>
            <a:off x="3802709" y="353973"/>
            <a:ext cx="3739715" cy="276999"/>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权限：省市县乡村和帮扶责任人账号</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音频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58"/>
    </mc:Choice>
    <mc:Fallback>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572000" y="879215"/>
            <a:ext cx="2253825" cy="4006800"/>
          </a:xfrm>
          <a:prstGeom prst="rect">
            <a:avLst/>
          </a:prstGeom>
        </p:spPr>
      </p:pic>
      <p:sp>
        <p:nvSpPr>
          <p:cNvPr id="7" name="文本框 6"/>
          <p:cNvSpPr txBox="1"/>
          <p:nvPr/>
        </p:nvSpPr>
        <p:spPr>
          <a:xfrm>
            <a:off x="272053" y="141607"/>
            <a:ext cx="6021692"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下载二维码、软件版本和通知公告</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90401" y="879215"/>
            <a:ext cx="2253825" cy="4006800"/>
          </a:xfrm>
          <a:prstGeom prst="rect">
            <a:avLst/>
          </a:prstGeom>
        </p:spPr>
      </p:pic>
      <p:sp>
        <p:nvSpPr>
          <p:cNvPr id="12" name="矩形 11"/>
          <p:cNvSpPr/>
          <p:nvPr/>
        </p:nvSpPr>
        <p:spPr>
          <a:xfrm>
            <a:off x="3927417" y="2882615"/>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53599" y="879215"/>
            <a:ext cx="2253825" cy="4006800"/>
          </a:xfrm>
          <a:prstGeom prst="rect">
            <a:avLst/>
          </a:prstGeom>
        </p:spPr>
      </p:pic>
      <p:sp>
        <p:nvSpPr>
          <p:cNvPr id="16" name="矩形 15"/>
          <p:cNvSpPr/>
          <p:nvPr/>
        </p:nvSpPr>
        <p:spPr>
          <a:xfrm>
            <a:off x="6365920" y="974567"/>
            <a:ext cx="487679" cy="305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182012" y="2881822"/>
            <a:ext cx="487679" cy="545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1" y="878422"/>
            <a:ext cx="2253825" cy="4006800"/>
          </a:xfrm>
          <a:prstGeom prst="rect">
            <a:avLst/>
          </a:prstGeom>
        </p:spPr>
      </p:pic>
      <p:sp>
        <p:nvSpPr>
          <p:cNvPr id="19" name="矩形 18"/>
          <p:cNvSpPr/>
          <p:nvPr/>
        </p:nvSpPr>
        <p:spPr>
          <a:xfrm>
            <a:off x="1126811" y="3617954"/>
            <a:ext cx="1665157" cy="600158"/>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下载二维码中有</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2020</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字样的是最新的、有效的二维码。</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线箭头连接符 19"/>
          <p:cNvCxnSpPr/>
          <p:nvPr/>
        </p:nvCxnSpPr>
        <p:spPr>
          <a:xfrm>
            <a:off x="7680960" y="566339"/>
            <a:ext cx="0" cy="3120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线连接符 2"/>
          <p:cNvCxnSpPr/>
          <p:nvPr/>
        </p:nvCxnSpPr>
        <p:spPr>
          <a:xfrm>
            <a:off x="6559296" y="566339"/>
            <a:ext cx="0" cy="4082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线连接符 22"/>
          <p:cNvCxnSpPr/>
          <p:nvPr/>
        </p:nvCxnSpPr>
        <p:spPr>
          <a:xfrm>
            <a:off x="6559296" y="566339"/>
            <a:ext cx="11338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线箭头连接符 24"/>
          <p:cNvCxnSpPr/>
          <p:nvPr/>
        </p:nvCxnSpPr>
        <p:spPr>
          <a:xfrm flipH="1">
            <a:off x="1780032" y="3218688"/>
            <a:ext cx="14019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3772793" y="3525525"/>
            <a:ext cx="849934" cy="430887"/>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安卓最新版本</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2.0.2</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5"/>
          <a:stretch>
            <a:fillRect/>
          </a:stretch>
        </p:blipFill>
        <p:spPr>
          <a:xfrm>
            <a:off x="461039" y="1781860"/>
            <a:ext cx="1571636" cy="1524011"/>
          </a:xfrm>
          <a:prstGeom prst="rect">
            <a:avLst/>
          </a:prstGeom>
        </p:spPr>
      </p:pic>
      <p:pic>
        <p:nvPicPr>
          <p:cNvPr id="2" name="音频 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485"/>
    </mc:Choice>
    <mc:Fallback>
      <p:transition spd="slow" advTm="2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052" y="141607"/>
            <a:ext cx="7645313" cy="423545"/>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 </a:t>
            </a:r>
            <a:r>
              <a:rPr lang="en-US" altLang="zh-CN" sz="2400" b="1" dirty="0">
                <a:solidFill>
                  <a:srgbClr val="595757"/>
                </a:solidFill>
                <a:latin typeface="微软雅黑" panose="020B0503020204020204" pitchFamily="34" charset="-122"/>
                <a:ea typeface="微软雅黑" panose="020B0503020204020204" pitchFamily="34" charset="-122"/>
                <a:cs typeface="+mj-cs"/>
              </a:rPr>
              <a:t>APP</a:t>
            </a:r>
            <a:r>
              <a:rPr lang="zh-CN" altLang="en-US" sz="2400" b="1" dirty="0">
                <a:solidFill>
                  <a:srgbClr val="595757"/>
                </a:solidFill>
                <a:latin typeface="微软雅黑" panose="020B0503020204020204" pitchFamily="34" charset="-122"/>
                <a:ea typeface="微软雅黑" panose="020B0503020204020204" pitchFamily="34" charset="-122"/>
                <a:cs typeface="+mj-cs"/>
              </a:rPr>
              <a:t>采集进度和注册进度统计</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1"/>
          <a:stretch>
            <a:fillRect/>
          </a:stretch>
        </p:blipFill>
        <p:spPr>
          <a:xfrm>
            <a:off x="599655" y="702643"/>
            <a:ext cx="2066543" cy="3893419"/>
          </a:xfrm>
          <a:prstGeom prst="rect">
            <a:avLst/>
          </a:prstGeom>
        </p:spPr>
      </p:pic>
      <p:pic>
        <p:nvPicPr>
          <p:cNvPr id="6" name="图片 5"/>
          <p:cNvPicPr>
            <a:picLocks noChangeAspect="1"/>
          </p:cNvPicPr>
          <p:nvPr/>
        </p:nvPicPr>
        <p:blipFill>
          <a:blip r:embed="rId2"/>
          <a:stretch>
            <a:fillRect/>
          </a:stretch>
        </p:blipFill>
        <p:spPr>
          <a:xfrm>
            <a:off x="2922597" y="702644"/>
            <a:ext cx="2342952" cy="3599848"/>
          </a:xfrm>
          <a:prstGeom prst="rect">
            <a:avLst/>
          </a:prstGeom>
        </p:spPr>
      </p:pic>
      <p:pic>
        <p:nvPicPr>
          <p:cNvPr id="8" name="图片 7"/>
          <p:cNvPicPr>
            <a:picLocks noChangeAspect="1"/>
          </p:cNvPicPr>
          <p:nvPr/>
        </p:nvPicPr>
        <p:blipFill>
          <a:blip r:embed="rId3"/>
          <a:stretch>
            <a:fillRect/>
          </a:stretch>
        </p:blipFill>
        <p:spPr>
          <a:xfrm>
            <a:off x="5152870" y="702644"/>
            <a:ext cx="2031963" cy="3599848"/>
          </a:xfrm>
          <a:prstGeom prst="rect">
            <a:avLst/>
          </a:prstGeom>
        </p:spPr>
      </p:pic>
      <p:pic>
        <p:nvPicPr>
          <p:cNvPr id="10" name="图片 9"/>
          <p:cNvPicPr>
            <a:picLocks noChangeAspect="1"/>
          </p:cNvPicPr>
          <p:nvPr/>
        </p:nvPicPr>
        <p:blipFill>
          <a:blip r:embed="rId4"/>
          <a:stretch>
            <a:fillRect/>
          </a:stretch>
        </p:blipFill>
        <p:spPr>
          <a:xfrm>
            <a:off x="7146210" y="755582"/>
            <a:ext cx="1744075" cy="3840481"/>
          </a:xfrm>
          <a:prstGeom prst="rect">
            <a:avLst/>
          </a:prstGeom>
        </p:spPr>
      </p:pic>
      <p:sp>
        <p:nvSpPr>
          <p:cNvPr id="9" name="文本框 8"/>
          <p:cNvSpPr txBox="1"/>
          <p:nvPr/>
        </p:nvSpPr>
        <p:spPr>
          <a:xfrm>
            <a:off x="5594249" y="774834"/>
            <a:ext cx="1261884" cy="184666"/>
          </a:xfrm>
          <a:prstGeom prst="rect">
            <a:avLst/>
          </a:prstGeom>
          <a:solidFill>
            <a:srgbClr val="D03241"/>
          </a:solidFill>
        </p:spPr>
        <p:txBody>
          <a:bodyPr wrap="none" rtlCol="0">
            <a:spAutoFit/>
          </a:bodyPr>
          <a:lstStyle/>
          <a:p>
            <a:pPr algn="l"/>
            <a:r>
              <a:rPr lang="zh-CN" altLang="en-US" sz="600" dirty="0">
                <a:solidFill>
                  <a:schemeClr val="bg1"/>
                </a:solidFill>
                <a:latin typeface="微软雅黑" panose="020B0503020204020204" pitchFamily="34" charset="-122"/>
                <a:ea typeface="微软雅黑" panose="020B0503020204020204" pitchFamily="34" charset="-122"/>
              </a:rPr>
              <a:t>脱贫户、易返贫</a:t>
            </a:r>
            <a:r>
              <a:rPr lang="zh-CN" altLang="en-US" sz="600" dirty="0">
                <a:solidFill>
                  <a:schemeClr val="bg1"/>
                </a:solidFill>
                <a:latin typeface="微软雅黑" panose="020B0503020204020204" pitchFamily="34" charset="-122"/>
                <a:ea typeface="微软雅黑" panose="020B0503020204020204" pitchFamily="34" charset="-122"/>
                <a:sym typeface="+mn-ea"/>
              </a:rPr>
              <a:t>致贫</a:t>
            </a:r>
            <a:r>
              <a:rPr lang="zh-CN" altLang="en-US" sz="600" dirty="0">
                <a:solidFill>
                  <a:schemeClr val="bg1"/>
                </a:solidFill>
                <a:latin typeface="微软雅黑" panose="020B0503020204020204" pitchFamily="34" charset="-122"/>
                <a:ea typeface="微软雅黑" panose="020B0503020204020204" pitchFamily="34" charset="-122"/>
              </a:rPr>
              <a:t>户注册进度</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062355" y="1422400"/>
            <a:ext cx="1305460" cy="184666"/>
          </a:xfrm>
          <a:prstGeom prst="rect">
            <a:avLst/>
          </a:prstGeom>
          <a:solidFill>
            <a:schemeClr val="bg1"/>
          </a:solidFill>
        </p:spPr>
        <p:txBody>
          <a:bodyPr wrap="square" rtlCol="0">
            <a:spAutoFit/>
          </a:bodyPr>
          <a:lstStyle/>
          <a:p>
            <a:r>
              <a:rPr lang="zh-CN" altLang="en-US" sz="600" dirty="0">
                <a:solidFill>
                  <a:schemeClr val="tx1"/>
                </a:solidFill>
                <a:latin typeface="微软雅黑" panose="020B0503020204020204" pitchFamily="34" charset="-122"/>
                <a:ea typeface="微软雅黑" panose="020B0503020204020204" pitchFamily="34" charset="-122"/>
              </a:rPr>
              <a:t> </a:t>
            </a:r>
            <a:r>
              <a:rPr lang="zh-CN" altLang="en-US" sz="600" dirty="0">
                <a:latin typeface="微软雅黑" panose="020B0503020204020204" pitchFamily="34" charset="-122"/>
                <a:ea typeface="微软雅黑" panose="020B0503020204020204" pitchFamily="34" charset="-122"/>
              </a:rPr>
              <a:t>脱贫户、</a:t>
            </a:r>
            <a:r>
              <a:rPr lang="zh-CN" altLang="en-US" sz="600" dirty="0">
                <a:solidFill>
                  <a:schemeClr val="tx1"/>
                </a:solidFill>
                <a:latin typeface="微软雅黑" panose="020B0503020204020204" pitchFamily="34" charset="-122"/>
                <a:ea typeface="微软雅黑" panose="020B0503020204020204" pitchFamily="34" charset="-122"/>
              </a:rPr>
              <a:t>易返贫户</a:t>
            </a:r>
            <a:r>
              <a:rPr lang="zh-CN" altLang="en-US" sz="600" dirty="0">
                <a:latin typeface="微软雅黑" panose="020B0503020204020204" pitchFamily="34" charset="-122"/>
                <a:ea typeface="微软雅黑" panose="020B0503020204020204" pitchFamily="34" charset="-122"/>
                <a:sym typeface="+mn-ea"/>
              </a:rPr>
              <a:t>致贫</a:t>
            </a:r>
            <a:r>
              <a:rPr lang="zh-CN" altLang="en-US" sz="600" dirty="0">
                <a:solidFill>
                  <a:schemeClr val="tx1"/>
                </a:solidFill>
                <a:latin typeface="微软雅黑" panose="020B0503020204020204" pitchFamily="34" charset="-122"/>
                <a:ea typeface="微软雅黑" panose="020B0503020204020204" pitchFamily="34" charset="-122"/>
              </a:rPr>
              <a:t>注册进度</a:t>
            </a:r>
            <a:endParaRPr lang="zh-CN" altLang="en-US" sz="600" dirty="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79498" y="1762558"/>
            <a:ext cx="1249815" cy="184666"/>
          </a:xfrm>
          <a:prstGeom prst="rect">
            <a:avLst/>
          </a:prstGeom>
          <a:solidFill>
            <a:schemeClr val="bg1"/>
          </a:solidFill>
        </p:spPr>
        <p:txBody>
          <a:bodyPr wrap="square" rtlCol="0">
            <a:spAutoFit/>
          </a:bodyPr>
          <a:lstStyle/>
          <a:p>
            <a:r>
              <a:rPr lang="zh-CN" altLang="en-US" sz="600" dirty="0">
                <a:solidFill>
                  <a:schemeClr val="tx1"/>
                </a:solidFill>
                <a:latin typeface="微软雅黑" panose="020B0503020204020204" pitchFamily="34" charset="-122"/>
                <a:ea typeface="微软雅黑" panose="020B0503020204020204" pitchFamily="34" charset="-122"/>
              </a:rPr>
              <a:t>脱贫户、易返贫户</a:t>
            </a:r>
            <a:r>
              <a:rPr lang="zh-CN" altLang="en-US" sz="600" dirty="0">
                <a:latin typeface="微软雅黑" panose="020B0503020204020204" pitchFamily="34" charset="-122"/>
                <a:ea typeface="微软雅黑" panose="020B0503020204020204" pitchFamily="34" charset="-122"/>
              </a:rPr>
              <a:t>位置采集</a:t>
            </a:r>
            <a:r>
              <a:rPr lang="zh-CN" altLang="en-US" sz="600" dirty="0">
                <a:solidFill>
                  <a:schemeClr val="tx1"/>
                </a:solidFill>
                <a:latin typeface="微软雅黑" panose="020B0503020204020204" pitchFamily="34" charset="-122"/>
                <a:ea typeface="微软雅黑" panose="020B0503020204020204" pitchFamily="34" charset="-122"/>
              </a:rPr>
              <a:t>进度</a:t>
            </a:r>
            <a:endParaRPr lang="zh-CN" altLang="en-US" sz="600" dirty="0">
              <a:solidFill>
                <a:schemeClr val="tx1"/>
              </a:solidFill>
              <a:latin typeface="微软雅黑" panose="020B0503020204020204" pitchFamily="34" charset="-122"/>
              <a:ea typeface="微软雅黑" panose="020B0503020204020204" pitchFamily="34" charset="-122"/>
            </a:endParaRPr>
          </a:p>
        </p:txBody>
      </p:sp>
      <p:pic>
        <p:nvPicPr>
          <p:cNvPr id="11" name="音频 10">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08"/>
    </mc:Choice>
    <mc:Fallback>
      <p:transition spd="slow" advTm="3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3" y="141607"/>
            <a:ext cx="6021692" cy="424732"/>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Web</a:t>
            </a:r>
            <a:r>
              <a:rPr lang="zh-CN" altLang="en-US" sz="2400" b="1" dirty="0">
                <a:solidFill>
                  <a:srgbClr val="595757"/>
                </a:solidFill>
                <a:latin typeface="微软雅黑" panose="020B0503020204020204" pitchFamily="34" charset="-122"/>
                <a:ea typeface="微软雅黑" panose="020B0503020204020204" pitchFamily="34" charset="-122"/>
                <a:cs typeface="+mj-cs"/>
              </a:rPr>
              <a:t>管理端登录方式</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2053" y="1085092"/>
            <a:ext cx="6556368" cy="3596636"/>
          </a:xfrm>
          <a:prstGeom prst="rect">
            <a:avLst/>
          </a:prstGeom>
        </p:spPr>
      </p:pic>
      <p:sp>
        <p:nvSpPr>
          <p:cNvPr id="21" name="矩形 20"/>
          <p:cNvSpPr/>
          <p:nvPr/>
        </p:nvSpPr>
        <p:spPr>
          <a:xfrm>
            <a:off x="4423887" y="257485"/>
            <a:ext cx="3739715" cy="461665"/>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登录网址：</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https://cpadis.cpad.gov.cn:1443/</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rPr>
              <a:t>cpad_par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7083552" y="2110085"/>
            <a:ext cx="1927394" cy="1200329"/>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省市县乡四级账号使用业务管理子系统账号登录。</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（密码自行设定）</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村账号无</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Web</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管理端权限。</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23"/>
    </mc:Choice>
    <mc:Fallback>
      <p:transition spd="slow" advTm="4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位置采集进度统计</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1"/>
          <a:stretch>
            <a:fillRect/>
          </a:stretch>
        </p:blipFill>
        <p:spPr>
          <a:xfrm>
            <a:off x="216568" y="683395"/>
            <a:ext cx="8723690" cy="3903044"/>
          </a:xfrm>
          <a:prstGeom prst="rect">
            <a:avLst/>
          </a:prstGeom>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85"/>
    </mc:Choice>
    <mc:Fallback>
      <p:transition spd="slow" advTm="4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0316" y="743795"/>
            <a:ext cx="8914407" cy="3611638"/>
          </a:xfrm>
          <a:prstGeom prst="rect">
            <a:avLst/>
          </a:prstGeom>
        </p:spPr>
      </p:pic>
      <p:sp>
        <p:nvSpPr>
          <p:cNvPr id="4" name="文本框 3"/>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位置采集进度统计结果导出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6253" y="724722"/>
            <a:ext cx="8970745" cy="4237102"/>
          </a:xfrm>
          <a:prstGeom prst="rect">
            <a:avLst/>
          </a:prstGeom>
        </p:spPr>
      </p:pic>
      <p:sp>
        <p:nvSpPr>
          <p:cNvPr id="4" name="文本框 3"/>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未采集位置信息明细导出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5" name="文本框 4"/>
          <p:cNvSpPr txBox="1"/>
          <p:nvPr/>
        </p:nvSpPr>
        <p:spPr>
          <a:xfrm>
            <a:off x="4268806" y="1823990"/>
            <a:ext cx="1446230" cy="215444"/>
          </a:xfrm>
          <a:prstGeom prst="rect">
            <a:avLst/>
          </a:prstGeom>
          <a:solidFill>
            <a:schemeClr val="bg1"/>
          </a:solidFill>
        </p:spPr>
        <p:txBody>
          <a:bodyPr wrap="none" rtlCol="0">
            <a:spAutoFit/>
          </a:bodyPr>
          <a:lstStyle/>
          <a:p>
            <a:r>
              <a:rPr lang="zh-CN" altLang="en-US" sz="800" b="1" dirty="0">
                <a:latin typeface="微软雅黑" panose="020B0503020204020204" pitchFamily="34" charset="-122"/>
                <a:ea typeface="微软雅黑" panose="020B0503020204020204" pitchFamily="34" charset="-122"/>
              </a:rPr>
              <a:t>易致贫返贫户未采集明细表</a:t>
            </a:r>
            <a:endParaRPr lang="zh-CN" altLang="en-US" sz="800" b="1" dirty="0">
              <a:latin typeface="微软雅黑" panose="020B0503020204020204" pitchFamily="34" charset="-122"/>
              <a:ea typeface="微软雅黑" panose="020B0503020204020204" pitchFamily="34" charset="-122"/>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02"/>
    </mc:Choice>
    <mc:Fallback>
      <p:transition spd="slow" advTm="1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extLst>
              <a:ext uri="{28A0092B-C50C-407E-A947-70E740481C1C}">
                <a14:useLocalDpi xmlns:a14="http://schemas.microsoft.com/office/drawing/2010/main" val="0"/>
              </a:ext>
            </a:extLst>
          </a:blip>
          <a:srcRect b="18330"/>
          <a:stretch>
            <a:fillRect/>
          </a:stretch>
        </p:blipFill>
        <p:spPr>
          <a:xfrm>
            <a:off x="221381" y="909854"/>
            <a:ext cx="8763802" cy="3339699"/>
          </a:xfrm>
          <a:prstGeom prst="rect">
            <a:avLst/>
          </a:prstGeom>
          <a:ln>
            <a:noFill/>
          </a:ln>
          <a:effectLst>
            <a:outerShdw blurRad="50800" dist="38100" dir="5400000" algn="t" rotWithShape="0">
              <a:prstClr val="black">
                <a:alpha val="40000"/>
              </a:prstClr>
            </a:outerShdw>
          </a:effectLst>
        </p:spPr>
      </p:pic>
      <p:sp>
        <p:nvSpPr>
          <p:cNvPr id="3" name="文本框 2"/>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位置相同数据明细导出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12"/>
    </mc:Choice>
    <mc:Fallback>
      <p:transition spd="slow" advTm="1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extLst>
              <a:ext uri="{28A0092B-C50C-407E-A947-70E740481C1C}">
                <a14:useLocalDpi xmlns:a14="http://schemas.microsoft.com/office/drawing/2010/main" val="0"/>
              </a:ext>
            </a:extLst>
          </a:blip>
          <a:stretch>
            <a:fillRect/>
          </a:stretch>
        </p:blipFill>
        <p:spPr>
          <a:xfrm>
            <a:off x="871269" y="1173931"/>
            <a:ext cx="7420895" cy="3109311"/>
          </a:xfrm>
          <a:prstGeom prst="rect">
            <a:avLst/>
          </a:prstGeom>
          <a:ln>
            <a:noFill/>
          </a:ln>
          <a:effectLst>
            <a:outerShdw blurRad="50800" dist="38100" dir="5400000" algn="t" rotWithShape="0">
              <a:prstClr val="black">
                <a:alpha val="40000"/>
              </a:prstClr>
            </a:outerShdw>
          </a:effectLst>
        </p:spPr>
      </p:pic>
      <p:sp>
        <p:nvSpPr>
          <p:cNvPr id="3" name="文本框 2"/>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十公里专题数据明细导出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90"/>
    </mc:Choice>
    <mc:Fallback>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8127" y="336030"/>
            <a:ext cx="6583680" cy="461665"/>
          </a:xfrm>
          <a:prstGeom prst="rect">
            <a:avLst/>
          </a:prstGeom>
          <a:noFill/>
        </p:spPr>
        <p:txBody>
          <a:bodyPr wrap="square" rtlCol="0">
            <a:spAutoFit/>
          </a:bodyPr>
          <a:lstStyle>
            <a:defPPr>
              <a:defRPr lang="zh-CN"/>
            </a:defPPr>
            <a:lvl1pPr>
              <a:defRPr sz="3300">
                <a:latin typeface="微软雅黑" panose="020B0503020204020204" pitchFamily="34" charset="-122"/>
                <a:ea typeface="微软雅黑" panose="020B0503020204020204" pitchFamily="34" charset="-122"/>
                <a:cs typeface="+mj-cs"/>
              </a:defRPr>
            </a:lvl1pPr>
          </a:lstStyle>
          <a:p>
            <a:r>
              <a:rPr lang="zh-CN" altLang="en-US" sz="2400" b="1" dirty="0"/>
              <a:t>防返贫监测</a:t>
            </a:r>
            <a:r>
              <a:rPr lang="en-US" altLang="zh-CN" sz="2400" b="1" dirty="0"/>
              <a:t>APP</a:t>
            </a:r>
            <a:r>
              <a:rPr lang="zh-CN" altLang="en-US" sz="2400" b="1" dirty="0"/>
              <a:t>功能</a:t>
            </a:r>
            <a:endParaRPr lang="zh-CN" altLang="en-US" sz="2400" b="1" dirty="0"/>
          </a:p>
        </p:txBody>
      </p:sp>
      <p:sp>
        <p:nvSpPr>
          <p:cNvPr id="63" name="矩形 62"/>
          <p:cNvSpPr/>
          <p:nvPr/>
        </p:nvSpPr>
        <p:spPr>
          <a:xfrm>
            <a:off x="4582252" y="1195321"/>
            <a:ext cx="3278133" cy="444998"/>
          </a:xfrm>
          <a:prstGeom prst="rect">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信息验证</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4" name="矩形 63"/>
          <p:cNvSpPr/>
          <p:nvPr/>
        </p:nvSpPr>
        <p:spPr>
          <a:xfrm>
            <a:off x="405857" y="3285582"/>
            <a:ext cx="3097229" cy="488950"/>
          </a:xfrm>
          <a:prstGeom prst="rect">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位置采集</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5" name="矩形 64"/>
          <p:cNvSpPr/>
          <p:nvPr/>
        </p:nvSpPr>
        <p:spPr>
          <a:xfrm>
            <a:off x="405222" y="1727927"/>
            <a:ext cx="4010025" cy="1473835"/>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endParaRPr lang="en-US" altLang="zh-CN" sz="1400" dirty="0">
              <a:solidFill>
                <a:schemeClr val="tx1"/>
              </a:solidFill>
              <a:latin typeface="微软雅黑" panose="020B0503020204020204" pitchFamily="34" charset="-122"/>
              <a:ea typeface="微软雅黑" panose="020B0503020204020204" pitchFamily="34" charset="-122"/>
            </a:endParaRPr>
          </a:p>
          <a:p>
            <a:r>
              <a:rPr lang="zh-CN" altLang="en-US" sz="1400" dirty="0">
                <a:solidFill>
                  <a:schemeClr val="tx1"/>
                </a:solidFill>
                <a:latin typeface="微软雅黑" panose="020B0503020204020204" pitchFamily="34" charset="-122"/>
                <a:ea typeface="微软雅黑" panose="020B0503020204020204" pitchFamily="34" charset="-122"/>
              </a:rPr>
              <a:t>  信</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zh-CN" altLang="en-US" sz="1400" dirty="0">
                <a:solidFill>
                  <a:schemeClr val="tx1"/>
                </a:solidFill>
                <a:latin typeface="微软雅黑" panose="020B0503020204020204" pitchFamily="34" charset="-122"/>
                <a:ea typeface="微软雅黑" panose="020B0503020204020204" pitchFamily="34" charset="-122"/>
              </a:rPr>
              <a:t>  息</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zh-CN" altLang="en-US" sz="1400" dirty="0">
                <a:solidFill>
                  <a:schemeClr val="tx1"/>
                </a:solidFill>
                <a:latin typeface="微软雅黑" panose="020B0503020204020204" pitchFamily="34" charset="-122"/>
                <a:ea typeface="微软雅黑" panose="020B0503020204020204" pitchFamily="34" charset="-122"/>
              </a:rPr>
              <a:t>  查</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zh-CN" altLang="en-US" sz="1400" dirty="0">
                <a:solidFill>
                  <a:schemeClr val="tx1"/>
                </a:solidFill>
                <a:latin typeface="微软雅黑" panose="020B0503020204020204" pitchFamily="34" charset="-122"/>
                <a:ea typeface="微软雅黑" panose="020B0503020204020204" pitchFamily="34" charset="-122"/>
              </a:rPr>
              <a:t>  询</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6" name="矩形 65"/>
          <p:cNvSpPr/>
          <p:nvPr/>
        </p:nvSpPr>
        <p:spPr>
          <a:xfrm>
            <a:off x="4584792" y="1736817"/>
            <a:ext cx="3275965" cy="1451140"/>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Autofit/>
          </a:bodyP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自主申报</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7" name="矩形 66"/>
          <p:cNvSpPr/>
          <p:nvPr/>
        </p:nvSpPr>
        <p:spPr>
          <a:xfrm>
            <a:off x="1017424" y="1836140"/>
            <a:ext cx="1460440" cy="3073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易返贫致贫户查询</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68" name="矩形 67"/>
          <p:cNvSpPr/>
          <p:nvPr/>
        </p:nvSpPr>
        <p:spPr>
          <a:xfrm>
            <a:off x="405478" y="1171382"/>
            <a:ext cx="4010140" cy="459488"/>
          </a:xfrm>
          <a:prstGeom prst="rect">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新闻资讯</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9" name="矩形 68"/>
          <p:cNvSpPr/>
          <p:nvPr/>
        </p:nvSpPr>
        <p:spPr>
          <a:xfrm>
            <a:off x="1017423" y="2286660"/>
            <a:ext cx="1476260" cy="3133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出列村查询</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0" name="矩形 69"/>
          <p:cNvSpPr/>
          <p:nvPr/>
        </p:nvSpPr>
        <p:spPr>
          <a:xfrm>
            <a:off x="1017423" y="2706011"/>
            <a:ext cx="1460441" cy="3133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sym typeface="+mn-ea"/>
              </a:rPr>
              <a:t>摘帽县查询</a:t>
            </a:r>
            <a:endParaRPr lang="zh-CN" altLang="en-US" sz="1200" dirty="0">
              <a:solidFill>
                <a:schemeClr val="tx1"/>
              </a:solidFill>
              <a:latin typeface="微软雅黑" panose="020B0503020204020204" pitchFamily="34" charset="-122"/>
              <a:ea typeface="微软雅黑" panose="020B0503020204020204" pitchFamily="34" charset="-122"/>
              <a:sym typeface="+mn-ea"/>
            </a:endParaRPr>
          </a:p>
        </p:txBody>
      </p:sp>
      <p:sp>
        <p:nvSpPr>
          <p:cNvPr id="71" name="矩形 70"/>
          <p:cNvSpPr/>
          <p:nvPr/>
        </p:nvSpPr>
        <p:spPr>
          <a:xfrm>
            <a:off x="2708610" y="2274057"/>
            <a:ext cx="1476260" cy="31330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帮扶责任人查询</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2" name="矩形 71"/>
          <p:cNvSpPr/>
          <p:nvPr/>
        </p:nvSpPr>
        <p:spPr>
          <a:xfrm>
            <a:off x="1350717" y="1260788"/>
            <a:ext cx="1127146" cy="29619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新闻动态</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3" name="矩形 72"/>
          <p:cNvSpPr/>
          <p:nvPr/>
        </p:nvSpPr>
        <p:spPr>
          <a:xfrm>
            <a:off x="2781819" y="1250463"/>
            <a:ext cx="1144057" cy="29238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通知公告</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4847435" y="1873047"/>
            <a:ext cx="1388126" cy="3525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自主申报</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5" name="矩形 74"/>
          <p:cNvSpPr/>
          <p:nvPr/>
        </p:nvSpPr>
        <p:spPr>
          <a:xfrm>
            <a:off x="4854309" y="2288846"/>
            <a:ext cx="1388126" cy="3525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申报结果查询</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6" name="矩形 75"/>
          <p:cNvSpPr/>
          <p:nvPr/>
        </p:nvSpPr>
        <p:spPr>
          <a:xfrm>
            <a:off x="6380676" y="1873046"/>
            <a:ext cx="1388126" cy="3525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申报取消</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7" name="矩形 76"/>
          <p:cNvSpPr/>
          <p:nvPr/>
        </p:nvSpPr>
        <p:spPr>
          <a:xfrm>
            <a:off x="5677211" y="1271626"/>
            <a:ext cx="1705778" cy="29238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身份信息在线查验</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79" name="矩形 78"/>
          <p:cNvSpPr/>
          <p:nvPr/>
        </p:nvSpPr>
        <p:spPr>
          <a:xfrm>
            <a:off x="1300604" y="3402272"/>
            <a:ext cx="863437" cy="30226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位置采集</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0" name="矩形 79"/>
          <p:cNvSpPr/>
          <p:nvPr/>
        </p:nvSpPr>
        <p:spPr>
          <a:xfrm>
            <a:off x="2381897" y="3392021"/>
            <a:ext cx="793930" cy="30226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导航</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1" name="矩形 80"/>
          <p:cNvSpPr/>
          <p:nvPr/>
        </p:nvSpPr>
        <p:spPr>
          <a:xfrm>
            <a:off x="2706244" y="1853302"/>
            <a:ext cx="1460441" cy="3133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附近的人</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2" name="矩形 81"/>
          <p:cNvSpPr/>
          <p:nvPr/>
        </p:nvSpPr>
        <p:spPr>
          <a:xfrm>
            <a:off x="404587" y="4410802"/>
            <a:ext cx="7454900" cy="466090"/>
          </a:xfrm>
          <a:prstGeom prst="rect">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暂时下线</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3" name="矩形 82"/>
          <p:cNvSpPr/>
          <p:nvPr/>
        </p:nvSpPr>
        <p:spPr>
          <a:xfrm>
            <a:off x="1466850" y="4520997"/>
            <a:ext cx="908352" cy="317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离线采集</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4" name="矩形 83"/>
          <p:cNvSpPr/>
          <p:nvPr/>
        </p:nvSpPr>
        <p:spPr>
          <a:xfrm>
            <a:off x="2459022" y="4520997"/>
            <a:ext cx="908050" cy="317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信息核查</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5" name="矩形 84"/>
          <p:cNvSpPr/>
          <p:nvPr/>
        </p:nvSpPr>
        <p:spPr>
          <a:xfrm>
            <a:off x="3450892" y="4520997"/>
            <a:ext cx="908050" cy="317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定点观测</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6" name="矩形 85"/>
          <p:cNvSpPr/>
          <p:nvPr/>
        </p:nvSpPr>
        <p:spPr>
          <a:xfrm>
            <a:off x="3850246" y="3284099"/>
            <a:ext cx="4010140" cy="463506"/>
          </a:xfrm>
          <a:prstGeom prst="rect">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工作支持</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7" name="矩形 86"/>
          <p:cNvSpPr/>
          <p:nvPr/>
        </p:nvSpPr>
        <p:spPr>
          <a:xfrm>
            <a:off x="4442762" y="4520997"/>
            <a:ext cx="908050" cy="317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调查问卷</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8" name="矩形 87"/>
          <p:cNvSpPr/>
          <p:nvPr/>
        </p:nvSpPr>
        <p:spPr>
          <a:xfrm>
            <a:off x="6053757" y="4520997"/>
            <a:ext cx="908050" cy="317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外出务工</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89" name="矩形 88"/>
          <p:cNvSpPr/>
          <p:nvPr/>
        </p:nvSpPr>
        <p:spPr>
          <a:xfrm>
            <a:off x="406492" y="3843747"/>
            <a:ext cx="7454265" cy="440690"/>
          </a:xfrm>
          <a:prstGeom prst="rect">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zh-CN" altLang="en-US" sz="1400" dirty="0">
                <a:solidFill>
                  <a:schemeClr val="tx1"/>
                </a:solidFill>
                <a:latin typeface="微软雅黑" panose="020B0503020204020204" pitchFamily="34" charset="-122"/>
                <a:ea typeface="微软雅黑" panose="020B0503020204020204" pitchFamily="34" charset="-122"/>
              </a:rPr>
              <a:t>登陆注册</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90" name="矩形 89"/>
          <p:cNvSpPr/>
          <p:nvPr/>
        </p:nvSpPr>
        <p:spPr>
          <a:xfrm>
            <a:off x="1495519" y="3887045"/>
            <a:ext cx="1022755" cy="3132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注册</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1" name="矩形 90"/>
          <p:cNvSpPr/>
          <p:nvPr/>
        </p:nvSpPr>
        <p:spPr>
          <a:xfrm>
            <a:off x="2798920" y="3887045"/>
            <a:ext cx="959388" cy="31329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登陆</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2" name="矩形 91"/>
          <p:cNvSpPr/>
          <p:nvPr/>
        </p:nvSpPr>
        <p:spPr>
          <a:xfrm>
            <a:off x="4043767" y="3887045"/>
            <a:ext cx="1059511" cy="31329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修改密码</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3" name="矩形 92"/>
          <p:cNvSpPr/>
          <p:nvPr/>
        </p:nvSpPr>
        <p:spPr>
          <a:xfrm>
            <a:off x="5379111" y="3887045"/>
            <a:ext cx="1022755" cy="31329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忘记密码</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4" name="矩形 93"/>
          <p:cNvSpPr/>
          <p:nvPr/>
        </p:nvSpPr>
        <p:spPr>
          <a:xfrm>
            <a:off x="6982967" y="3362011"/>
            <a:ext cx="781077" cy="30226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记事本</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5" name="文本框 50"/>
          <p:cNvSpPr txBox="1"/>
          <p:nvPr/>
        </p:nvSpPr>
        <p:spPr>
          <a:xfrm>
            <a:off x="8151118" y="2559704"/>
            <a:ext cx="530915" cy="300082"/>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dirty="0">
                <a:latin typeface="微软雅黑" panose="020B0503020204020204" pitchFamily="34" charset="-122"/>
                <a:ea typeface="微软雅黑" panose="020B0503020204020204" pitchFamily="34" charset="-122"/>
              </a:rPr>
              <a:t>图例</a:t>
            </a:r>
            <a:endParaRPr lang="zh-CN" altLang="en-US" dirty="0">
              <a:latin typeface="微软雅黑" panose="020B0503020204020204" pitchFamily="34" charset="-122"/>
              <a:ea typeface="微软雅黑" panose="020B0503020204020204" pitchFamily="34" charset="-122"/>
            </a:endParaRPr>
          </a:p>
        </p:txBody>
      </p:sp>
      <p:sp>
        <p:nvSpPr>
          <p:cNvPr id="96" name="矩形 95"/>
          <p:cNvSpPr/>
          <p:nvPr/>
        </p:nvSpPr>
        <p:spPr>
          <a:xfrm>
            <a:off x="8030106" y="3369561"/>
            <a:ext cx="844061" cy="2434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新增功能</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7" name="矩形 96"/>
          <p:cNvSpPr/>
          <p:nvPr/>
        </p:nvSpPr>
        <p:spPr>
          <a:xfrm>
            <a:off x="8030106" y="3746864"/>
            <a:ext cx="844061" cy="3133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调整功能</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8" name="矩形 97"/>
          <p:cNvSpPr/>
          <p:nvPr/>
        </p:nvSpPr>
        <p:spPr>
          <a:xfrm>
            <a:off x="8030106" y="4181808"/>
            <a:ext cx="844061" cy="317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暂时下线</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99" name="矩形 98"/>
          <p:cNvSpPr/>
          <p:nvPr/>
        </p:nvSpPr>
        <p:spPr>
          <a:xfrm>
            <a:off x="8030106" y="2971075"/>
            <a:ext cx="844061" cy="31329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保留功能</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0" name="文本框 6"/>
          <p:cNvSpPr txBox="1"/>
          <p:nvPr/>
        </p:nvSpPr>
        <p:spPr>
          <a:xfrm>
            <a:off x="8055506" y="1727952"/>
            <a:ext cx="184731" cy="300082"/>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dirty="0"/>
          </a:p>
        </p:txBody>
      </p:sp>
      <p:sp>
        <p:nvSpPr>
          <p:cNvPr id="101" name="矩形 100"/>
          <p:cNvSpPr/>
          <p:nvPr/>
        </p:nvSpPr>
        <p:spPr>
          <a:xfrm>
            <a:off x="5434632" y="4520997"/>
            <a:ext cx="535305" cy="31305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分析</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2" name="矩形 101"/>
          <p:cNvSpPr/>
          <p:nvPr/>
        </p:nvSpPr>
        <p:spPr>
          <a:xfrm>
            <a:off x="7045627" y="4520997"/>
            <a:ext cx="721995" cy="31330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知识库</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3" name="矩形 102"/>
          <p:cNvSpPr/>
          <p:nvPr/>
        </p:nvSpPr>
        <p:spPr>
          <a:xfrm>
            <a:off x="6375918" y="2295230"/>
            <a:ext cx="1388126" cy="3525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申报信息查询</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4" name="矩形 103"/>
          <p:cNvSpPr/>
          <p:nvPr/>
        </p:nvSpPr>
        <p:spPr>
          <a:xfrm>
            <a:off x="6682511" y="3887045"/>
            <a:ext cx="959388" cy="31329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注销</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5" name="矩形 104"/>
          <p:cNvSpPr/>
          <p:nvPr/>
        </p:nvSpPr>
        <p:spPr>
          <a:xfrm>
            <a:off x="4796253" y="3362011"/>
            <a:ext cx="880957" cy="3132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注册进度</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6" name="矩形 105"/>
          <p:cNvSpPr/>
          <p:nvPr/>
        </p:nvSpPr>
        <p:spPr>
          <a:xfrm>
            <a:off x="5889610" y="3362011"/>
            <a:ext cx="880956" cy="3132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200" dirty="0">
                <a:solidFill>
                  <a:schemeClr val="tx1"/>
                </a:solidFill>
                <a:latin typeface="微软雅黑" panose="020B0503020204020204" pitchFamily="34" charset="-122"/>
                <a:ea typeface="微软雅黑" panose="020B0503020204020204" pitchFamily="34" charset="-122"/>
              </a:rPr>
              <a:t>采集进度</a:t>
            </a:r>
            <a:endParaRPr lang="zh-CN" altLang="en-US" sz="1200" dirty="0">
              <a:solidFill>
                <a:schemeClr val="tx1"/>
              </a:solidFill>
              <a:latin typeface="微软雅黑" panose="020B0503020204020204" pitchFamily="34" charset="-122"/>
              <a:ea typeface="微软雅黑" panose="020B0503020204020204" pitchFamily="34" charset="-122"/>
            </a:endParaRPr>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281"/>
    </mc:Choice>
    <mc:Fallback>
      <p:transition spd="slow" advTm="14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40" y="873673"/>
            <a:ext cx="7579505" cy="3396153"/>
          </a:xfrm>
          <a:prstGeom prst="rect">
            <a:avLst/>
          </a:prstGeom>
          <a:ln>
            <a:noFill/>
          </a:ln>
          <a:effectLst>
            <a:outerShdw blurRad="50800" dist="38100" dir="5400000" algn="t" rotWithShape="0">
              <a:prstClr val="black">
                <a:alpha val="40000"/>
              </a:prstClr>
            </a:outerShdw>
          </a:effectLst>
        </p:spPr>
      </p:pic>
      <p:sp>
        <p:nvSpPr>
          <p:cNvPr id="7" name="文本框 6"/>
          <p:cNvSpPr txBox="1"/>
          <p:nvPr/>
        </p:nvSpPr>
        <p:spPr>
          <a:xfrm>
            <a:off x="272052" y="141607"/>
            <a:ext cx="7510739"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采集地图（用于测距）</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21" name="矩形 20"/>
          <p:cNvSpPr/>
          <p:nvPr/>
        </p:nvSpPr>
        <p:spPr>
          <a:xfrm>
            <a:off x="272052" y="1951143"/>
            <a:ext cx="756648" cy="7608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7726193" y="2571749"/>
            <a:ext cx="1298864" cy="646331"/>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测距：可以选择两个位置坐标点测量直线距离</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8" name="直线箭头连接符 7"/>
          <p:cNvCxnSpPr/>
          <p:nvPr/>
        </p:nvCxnSpPr>
        <p:spPr>
          <a:xfrm>
            <a:off x="7460673" y="1951143"/>
            <a:ext cx="561109" cy="6206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49"/>
    </mc:Choice>
    <mc:Fallback>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712269"/>
            <a:ext cx="9144000" cy="4001936"/>
          </a:xfrm>
          <a:prstGeom prst="rect">
            <a:avLst/>
          </a:prstGeom>
        </p:spPr>
      </p:pic>
      <p:sp>
        <p:nvSpPr>
          <p:cNvPr id="4" name="文本框 3"/>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注册进度统计</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838"/>
    </mc:Choice>
    <mc:Fallback>
      <p:transition spd="slow" advTm="3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750771"/>
            <a:ext cx="9144000" cy="3952890"/>
          </a:xfrm>
          <a:prstGeom prst="rect">
            <a:avLst/>
          </a:prstGeom>
        </p:spPr>
      </p:pic>
      <p:sp>
        <p:nvSpPr>
          <p:cNvPr id="4" name="文本框 3"/>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注册进度统计结果导出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3994484" y="1597794"/>
            <a:ext cx="2133918" cy="215444"/>
          </a:xfrm>
          <a:prstGeom prst="rect">
            <a:avLst/>
          </a:prstGeom>
          <a:solidFill>
            <a:schemeClr val="bg1"/>
          </a:solidFill>
        </p:spPr>
        <p:txBody>
          <a:bodyPr wrap="none" rtlCol="0">
            <a:spAutoFit/>
          </a:bodyPr>
          <a:lstStyle/>
          <a:p>
            <a:r>
              <a:rPr lang="zh-CN" altLang="en-US" sz="800" b="1" dirty="0">
                <a:latin typeface="微软雅黑" panose="020B0503020204020204" pitchFamily="34" charset="-122"/>
                <a:ea typeface="微软雅黑" panose="020B0503020204020204" pitchFamily="34" charset="-122"/>
              </a:rPr>
              <a:t>帮扶责任人和易致贫返贫户注册进度统计表</a:t>
            </a:r>
            <a:endParaRPr lang="zh-CN" altLang="en-US" sz="800" b="1" dirty="0">
              <a:latin typeface="微软雅黑" panose="020B0503020204020204" pitchFamily="34" charset="-122"/>
              <a:ea typeface="微软雅黑" panose="020B0503020204020204" pitchFamily="34" charset="-122"/>
            </a:endParaRPr>
          </a:p>
        </p:txBody>
      </p:sp>
      <p:pic>
        <p:nvPicPr>
          <p:cNvPr id="5" name="音频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87"/>
    </mc:Choice>
    <mc:Fallback>
      <p:transition spd="slow" advTm="1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726707"/>
            <a:ext cx="9144000" cy="3937385"/>
          </a:xfrm>
          <a:prstGeom prst="rect">
            <a:avLst/>
          </a:prstGeom>
        </p:spPr>
      </p:pic>
      <p:sp>
        <p:nvSpPr>
          <p:cNvPr id="4" name="文本框 3"/>
          <p:cNvSpPr txBox="1"/>
          <p:nvPr/>
        </p:nvSpPr>
        <p:spPr>
          <a:xfrm>
            <a:off x="272052" y="141607"/>
            <a:ext cx="7645313"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未注册明细导出</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5" name="文本框 4"/>
          <p:cNvSpPr txBox="1"/>
          <p:nvPr/>
        </p:nvSpPr>
        <p:spPr>
          <a:xfrm>
            <a:off x="4182178" y="1568920"/>
            <a:ext cx="2031325" cy="215444"/>
          </a:xfrm>
          <a:prstGeom prst="rect">
            <a:avLst/>
          </a:prstGeom>
          <a:solidFill>
            <a:schemeClr val="bg1"/>
          </a:solidFill>
        </p:spPr>
        <p:txBody>
          <a:bodyPr wrap="none" rtlCol="0">
            <a:spAutoFit/>
          </a:bodyPr>
          <a:lstStyle/>
          <a:p>
            <a:r>
              <a:rPr lang="zh-CN" altLang="en-US" sz="800" b="1" dirty="0">
                <a:latin typeface="微软雅黑" panose="020B0503020204020204" pitchFamily="34" charset="-122"/>
                <a:ea typeface="微软雅黑" panose="020B0503020204020204" pitchFamily="34" charset="-122"/>
              </a:rPr>
              <a:t>帮扶责任人和易致贫返贫户未注册明细表</a:t>
            </a:r>
            <a:endParaRPr lang="zh-CN" altLang="en-US" sz="800" b="1" dirty="0">
              <a:latin typeface="微软雅黑" panose="020B0503020204020204" pitchFamily="34" charset="-122"/>
              <a:ea typeface="微软雅黑" panose="020B0503020204020204" pitchFamily="34" charset="-122"/>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86"/>
    </mc:Choice>
    <mc:Fallback>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2052" y="141607"/>
            <a:ext cx="7510739" cy="424732"/>
          </a:xfrm>
          <a:prstGeom prst="rect">
            <a:avLst/>
          </a:prstGeom>
          <a:noFill/>
        </p:spPr>
        <p:txBody>
          <a:bodyPr wrap="square" rtlCol="0">
            <a:spAutoFit/>
          </a:bodyPr>
          <a:lstStyle/>
          <a:p>
            <a:pPr>
              <a:lnSpc>
                <a:spcPct val="90000"/>
              </a:lnSpc>
              <a:spcBef>
                <a:spcPct val="0"/>
              </a:spcBef>
            </a:pPr>
            <a:r>
              <a:rPr lang="zh-CN" altLang="en-US" sz="2400" b="1" dirty="0">
                <a:solidFill>
                  <a:srgbClr val="595757"/>
                </a:solidFill>
                <a:latin typeface="微软雅黑" panose="020B0503020204020204" pitchFamily="34" charset="-122"/>
                <a:ea typeface="微软雅黑" panose="020B0503020204020204" pitchFamily="34" charset="-122"/>
                <a:cs typeface="+mj-cs"/>
              </a:rPr>
              <a:t>用户管理</a:t>
            </a:r>
            <a:r>
              <a:rPr lang="en-US" altLang="zh-CN" sz="2400" b="1" dirty="0">
                <a:solidFill>
                  <a:srgbClr val="595757"/>
                </a:solidFill>
                <a:latin typeface="微软雅黑" panose="020B0503020204020204" pitchFamily="34" charset="-122"/>
                <a:ea typeface="微软雅黑" panose="020B0503020204020204" pitchFamily="34" charset="-122"/>
                <a:cs typeface="+mj-cs"/>
              </a:rPr>
              <a:t>—</a:t>
            </a:r>
            <a:r>
              <a:rPr lang="zh-CN" altLang="en-US" sz="2400" b="1" dirty="0">
                <a:solidFill>
                  <a:srgbClr val="595757"/>
                </a:solidFill>
                <a:latin typeface="微软雅黑" panose="020B0503020204020204" pitchFamily="34" charset="-122"/>
                <a:ea typeface="微软雅黑" panose="020B0503020204020204" pitchFamily="34" charset="-122"/>
                <a:cs typeface="+mj-cs"/>
              </a:rPr>
              <a:t>查询账号、重置密码</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1"/>
          <a:stretch>
            <a:fillRect/>
          </a:stretch>
        </p:blipFill>
        <p:spPr>
          <a:xfrm>
            <a:off x="0" y="1028700"/>
            <a:ext cx="9144000" cy="3086100"/>
          </a:xfrm>
          <a:prstGeom prst="rect">
            <a:avLst/>
          </a:prstGeom>
        </p:spPr>
      </p:pic>
      <p:sp>
        <p:nvSpPr>
          <p:cNvPr id="5" name="矩形 4"/>
          <p:cNvSpPr/>
          <p:nvPr/>
        </p:nvSpPr>
        <p:spPr>
          <a:xfrm>
            <a:off x="6642087" y="2156251"/>
            <a:ext cx="2281408" cy="830997"/>
          </a:xfrm>
          <a:prstGeom prst="rect">
            <a:avLst/>
          </a:prstGeom>
          <a:solidFill>
            <a:schemeClr val="bg1">
              <a:lumMod val="95000"/>
            </a:schemeClr>
          </a:solidFill>
          <a:ln>
            <a:solidFill>
              <a:schemeClr val="bg1">
                <a:lumMod val="95000"/>
              </a:schemeClr>
            </a:solidFill>
          </a:ln>
        </p:spPr>
        <p:txBody>
          <a:bodyPr wrap="square">
            <a:spAutoFit/>
          </a:bodyPr>
          <a:lstStyle/>
          <a:p>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修改当前账号密码。</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分类查询用户信息。</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精确查询用户信息。</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查看用户权限、重置密码。</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7581900" y="995390"/>
            <a:ext cx="800100" cy="698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1473200" y="1948075"/>
            <a:ext cx="4948382" cy="623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787"/>
    </mc:Choice>
    <mc:Fallback>
      <p:transition spd="slow" advTm="5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1"/>
          <p:cNvSpPr txBox="1"/>
          <p:nvPr/>
        </p:nvSpPr>
        <p:spPr>
          <a:xfrm>
            <a:off x="414621" y="256660"/>
            <a:ext cx="1026543" cy="600164"/>
          </a:xfrm>
          <a:prstGeom prst="rect">
            <a:avLst/>
          </a:prstGeom>
          <a:noFill/>
        </p:spPr>
        <p:txBody>
          <a:bodyPr wrap="square" rtlCol="0">
            <a:spAutoFit/>
          </a:bodyPr>
          <a:lstStyle/>
          <a:p>
            <a:r>
              <a:rPr lang="zh-CN" altLang="en-US" sz="3300" dirty="0">
                <a:latin typeface="微软雅黑" panose="020B0503020204020204" pitchFamily="34" charset="-122"/>
                <a:ea typeface="微软雅黑" panose="020B0503020204020204" pitchFamily="34" charset="-122"/>
                <a:cs typeface="+mj-cs"/>
              </a:rPr>
              <a:t>目录</a:t>
            </a:r>
            <a:endParaRPr lang="zh-CN" altLang="en-US" sz="3300" dirty="0">
              <a:latin typeface="微软雅黑" panose="020B0503020204020204" pitchFamily="34" charset="-122"/>
              <a:ea typeface="微软雅黑" panose="020B0503020204020204" pitchFamily="34" charset="-122"/>
              <a:cs typeface="+mj-cs"/>
            </a:endParaRPr>
          </a:p>
        </p:txBody>
      </p:sp>
      <p:sp>
        <p:nvSpPr>
          <p:cNvPr id="23" name="矩形 22"/>
          <p:cNvSpPr/>
          <p:nvPr/>
        </p:nvSpPr>
        <p:spPr>
          <a:xfrm rot="10800000">
            <a:off x="378617" y="263362"/>
            <a:ext cx="72008" cy="586759"/>
          </a:xfrm>
          <a:prstGeom prst="rect">
            <a:avLst/>
          </a:prstGeom>
          <a:solidFill>
            <a:srgbClr val="184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圆角矩形 1"/>
          <p:cNvSpPr/>
          <p:nvPr/>
        </p:nvSpPr>
        <p:spPr>
          <a:xfrm>
            <a:off x="3003177" y="1725763"/>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3765176" y="1630598"/>
            <a:ext cx="1826141" cy="584775"/>
          </a:xfrm>
          <a:prstGeom prst="rect">
            <a:avLst/>
          </a:prstGeom>
          <a:noFill/>
        </p:spPr>
        <p:txBody>
          <a:bodyPr wrap="none" rtlCol="0">
            <a:spAutoFit/>
          </a:bodyPr>
          <a:lstStyle/>
          <a:p>
            <a:r>
              <a:rPr kumimoji="1" lang="zh-CN" altLang="en-US" sz="3200" b="1" dirty="0">
                <a:solidFill>
                  <a:schemeClr val="bg1">
                    <a:lumMod val="85000"/>
                  </a:schemeClr>
                </a:solidFill>
                <a:latin typeface="微软雅黑" panose="020B0503020204020204" pitchFamily="34" charset="-122"/>
                <a:ea typeface="微软雅黑" panose="020B0503020204020204" pitchFamily="34" charset="-122"/>
              </a:rPr>
              <a:t>功能介绍</a:t>
            </a:r>
            <a:endParaRPr kumimoji="1"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3765176" y="2571750"/>
            <a:ext cx="1826141" cy="584775"/>
          </a:xfrm>
          <a:prstGeom prst="rect">
            <a:avLst/>
          </a:prstGeom>
          <a:noFill/>
        </p:spPr>
        <p:txBody>
          <a:bodyPr wrap="none" rtlCol="0">
            <a:spAutoFit/>
          </a:bodyPr>
          <a:lstStyle/>
          <a:p>
            <a:r>
              <a:rPr kumimoji="1" lang="zh-CN" altLang="en-US" sz="3200" b="1" dirty="0">
                <a:latin typeface="微软雅黑" panose="020B0503020204020204" pitchFamily="34" charset="-122"/>
                <a:ea typeface="微软雅黑" panose="020B0503020204020204" pitchFamily="34" charset="-122"/>
              </a:rPr>
              <a:t>常见问题</a:t>
            </a:r>
            <a:endParaRPr kumimoji="1" lang="zh-CN" altLang="en-US" sz="3200" b="1" dirty="0">
              <a:latin typeface="微软雅黑" panose="020B0503020204020204" pitchFamily="34" charset="-122"/>
              <a:ea typeface="微软雅黑" panose="020B0503020204020204" pitchFamily="34" charset="-122"/>
            </a:endParaRPr>
          </a:p>
        </p:txBody>
      </p:sp>
      <p:sp>
        <p:nvSpPr>
          <p:cNvPr id="17" name="圆角矩形 16"/>
          <p:cNvSpPr/>
          <p:nvPr/>
        </p:nvSpPr>
        <p:spPr>
          <a:xfrm>
            <a:off x="3003177" y="2666915"/>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19"/>
    </mc:Choice>
    <mc:Fallback>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5799" y="832949"/>
            <a:ext cx="2673878" cy="300082"/>
          </a:xfrm>
          <a:prstGeom prst="rect">
            <a:avLst/>
          </a:prstGeom>
          <a:noFill/>
        </p:spPr>
        <p:txBody>
          <a:bodyPr wrap="square" rtlCol="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更新时间：</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2021</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月</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75799" y="296677"/>
            <a:ext cx="5058201" cy="535531"/>
          </a:xfrm>
          <a:prstGeom prst="rect">
            <a:avLst/>
          </a:prstGeom>
          <a:noFill/>
        </p:spPr>
        <p:txBody>
          <a:bodyPr wrap="square" rtlCol="0">
            <a:spAutoFit/>
          </a:bodyPr>
          <a:lstStyle/>
          <a:p>
            <a:pPr>
              <a:lnSpc>
                <a:spcPct val="90000"/>
              </a:lnSpc>
              <a:spcBef>
                <a:spcPct val="0"/>
              </a:spcBef>
            </a:pPr>
            <a:r>
              <a:rPr lang="en-US" altLang="zh-CN" sz="3200" b="1" dirty="0">
                <a:solidFill>
                  <a:srgbClr val="595757"/>
                </a:solidFill>
                <a:latin typeface="微软雅黑" panose="020B0503020204020204" pitchFamily="34" charset="-122"/>
                <a:ea typeface="微软雅黑" panose="020B0503020204020204" pitchFamily="34" charset="-122"/>
                <a:cs typeface="+mj-cs"/>
              </a:rPr>
              <a:t>1</a:t>
            </a:r>
            <a:r>
              <a:rPr lang="zh-CN" altLang="en-US" sz="3200" b="1" dirty="0">
                <a:solidFill>
                  <a:srgbClr val="595757"/>
                </a:solidFill>
                <a:latin typeface="微软雅黑" panose="020B0503020204020204" pitchFamily="34" charset="-122"/>
                <a:ea typeface="微软雅黑" panose="020B0503020204020204" pitchFamily="34" charset="-122"/>
                <a:cs typeface="+mj-cs"/>
              </a:rPr>
              <a:t> 新下载方式</a:t>
            </a:r>
            <a:endParaRPr lang="en-US" altLang="zh-CN" sz="3200" b="1" dirty="0">
              <a:solidFill>
                <a:srgbClr val="595757"/>
              </a:solidFill>
              <a:latin typeface="微软雅黑" panose="020B0503020204020204" pitchFamily="34" charset="-122"/>
              <a:ea typeface="微软雅黑" panose="020B0503020204020204" pitchFamily="34" charset="-122"/>
              <a:cs typeface="+mj-cs"/>
            </a:endParaRPr>
          </a:p>
        </p:txBody>
      </p:sp>
      <p:pic>
        <p:nvPicPr>
          <p:cNvPr id="18" name="图片 17"/>
          <p:cNvPicPr>
            <a:picLocks noChangeAspect="1"/>
          </p:cNvPicPr>
          <p:nvPr/>
        </p:nvPicPr>
        <p:blipFill>
          <a:blip r:embed="rId1"/>
          <a:stretch>
            <a:fillRect/>
          </a:stretch>
        </p:blipFill>
        <p:spPr>
          <a:xfrm>
            <a:off x="1275242" y="1565195"/>
            <a:ext cx="458123" cy="911755"/>
          </a:xfrm>
          <a:prstGeom prst="rect">
            <a:avLst/>
          </a:prstGeom>
        </p:spPr>
      </p:pic>
      <p:pic>
        <p:nvPicPr>
          <p:cNvPr id="19" name="图片 18"/>
          <p:cNvPicPr>
            <a:picLocks noChangeAspect="1"/>
          </p:cNvPicPr>
          <p:nvPr/>
        </p:nvPicPr>
        <p:blipFill>
          <a:blip r:embed="rId2"/>
          <a:stretch>
            <a:fillRect/>
          </a:stretch>
        </p:blipFill>
        <p:spPr>
          <a:xfrm>
            <a:off x="3504182" y="1594926"/>
            <a:ext cx="751626" cy="964773"/>
          </a:xfrm>
          <a:prstGeom prst="rect">
            <a:avLst/>
          </a:prstGeom>
        </p:spPr>
      </p:pic>
      <p:cxnSp>
        <p:nvCxnSpPr>
          <p:cNvPr id="21" name="直线箭头连接符 20"/>
          <p:cNvCxnSpPr/>
          <p:nvPr/>
        </p:nvCxnSpPr>
        <p:spPr>
          <a:xfrm flipV="1">
            <a:off x="2774261" y="2005402"/>
            <a:ext cx="5328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图片 22"/>
          <p:cNvPicPr>
            <a:picLocks noChangeAspect="1"/>
          </p:cNvPicPr>
          <p:nvPr/>
        </p:nvPicPr>
        <p:blipFill>
          <a:blip r:embed="rId3"/>
          <a:stretch>
            <a:fillRect/>
          </a:stretch>
        </p:blipFill>
        <p:spPr>
          <a:xfrm>
            <a:off x="1856938" y="1458387"/>
            <a:ext cx="751626" cy="1113885"/>
          </a:xfrm>
          <a:prstGeom prst="rect">
            <a:avLst/>
          </a:prstGeom>
        </p:spPr>
      </p:pic>
      <p:sp>
        <p:nvSpPr>
          <p:cNvPr id="24" name="矩形 23"/>
          <p:cNvSpPr/>
          <p:nvPr/>
        </p:nvSpPr>
        <p:spPr>
          <a:xfrm>
            <a:off x="573047" y="1577234"/>
            <a:ext cx="412282" cy="923330"/>
          </a:xfrm>
          <a:prstGeom prst="rect">
            <a:avLst/>
          </a:prstGeom>
        </p:spPr>
        <p:txBody>
          <a:bodyPr wrap="squar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苹果设备</a:t>
            </a:r>
            <a:endParaRPr lang="zh-CN" altLang="en-US" dirty="0"/>
          </a:p>
        </p:txBody>
      </p:sp>
      <p:cxnSp>
        <p:nvCxnSpPr>
          <p:cNvPr id="26" name="直线箭头连接符 25"/>
          <p:cNvCxnSpPr/>
          <p:nvPr/>
        </p:nvCxnSpPr>
        <p:spPr>
          <a:xfrm>
            <a:off x="4379127" y="2002774"/>
            <a:ext cx="4883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图片 27"/>
          <p:cNvPicPr>
            <a:picLocks noChangeAspect="1"/>
          </p:cNvPicPr>
          <p:nvPr/>
        </p:nvPicPr>
        <p:blipFill>
          <a:blip r:embed="rId4"/>
          <a:stretch>
            <a:fillRect/>
          </a:stretch>
        </p:blipFill>
        <p:spPr>
          <a:xfrm>
            <a:off x="5800679" y="2629266"/>
            <a:ext cx="727862" cy="889609"/>
          </a:xfrm>
          <a:prstGeom prst="rect">
            <a:avLst/>
          </a:prstGeom>
        </p:spPr>
      </p:pic>
      <p:pic>
        <p:nvPicPr>
          <p:cNvPr id="29" name="图片 28"/>
          <p:cNvPicPr>
            <a:picLocks noChangeAspect="1"/>
          </p:cNvPicPr>
          <p:nvPr/>
        </p:nvPicPr>
        <p:blipFill>
          <a:blip r:embed="rId5"/>
          <a:stretch>
            <a:fillRect/>
          </a:stretch>
        </p:blipFill>
        <p:spPr>
          <a:xfrm>
            <a:off x="4352886" y="2653632"/>
            <a:ext cx="702796" cy="874591"/>
          </a:xfrm>
          <a:prstGeom prst="rect">
            <a:avLst/>
          </a:prstGeom>
        </p:spPr>
      </p:pic>
      <p:pic>
        <p:nvPicPr>
          <p:cNvPr id="30" name="图片 29"/>
          <p:cNvPicPr>
            <a:picLocks noChangeAspect="1"/>
          </p:cNvPicPr>
          <p:nvPr/>
        </p:nvPicPr>
        <p:blipFill>
          <a:blip r:embed="rId6"/>
          <a:stretch>
            <a:fillRect/>
          </a:stretch>
        </p:blipFill>
        <p:spPr>
          <a:xfrm>
            <a:off x="5087328" y="2653632"/>
            <a:ext cx="714324" cy="865237"/>
          </a:xfrm>
          <a:prstGeom prst="rect">
            <a:avLst/>
          </a:prstGeom>
        </p:spPr>
      </p:pic>
      <p:sp>
        <p:nvSpPr>
          <p:cNvPr id="33" name="矩形 32"/>
          <p:cNvSpPr/>
          <p:nvPr/>
        </p:nvSpPr>
        <p:spPr>
          <a:xfrm>
            <a:off x="1163050" y="3218937"/>
            <a:ext cx="412282" cy="923330"/>
          </a:xfrm>
          <a:prstGeom prst="rect">
            <a:avLst/>
          </a:prstGeom>
        </p:spPr>
        <p:txBody>
          <a:bodyPr wrap="squar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安卓设备</a:t>
            </a:r>
            <a:endParaRPr lang="zh-CN" altLang="en-US" dirty="0"/>
          </a:p>
        </p:txBody>
      </p:sp>
      <p:sp>
        <p:nvSpPr>
          <p:cNvPr id="34" name="矩形 33"/>
          <p:cNvSpPr/>
          <p:nvPr/>
        </p:nvSpPr>
        <p:spPr>
          <a:xfrm>
            <a:off x="6881457" y="1188452"/>
            <a:ext cx="1519752" cy="553998"/>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安卓支持</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Android4.0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及以上系统，苹果支持</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iOS 8.0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及以上系统。</a:t>
            </a:r>
            <a:endParaRPr lang="zh-CN" altLang="en-US" sz="1000" dirty="0"/>
          </a:p>
        </p:txBody>
      </p:sp>
      <p:pic>
        <p:nvPicPr>
          <p:cNvPr id="35" name="图片 34"/>
          <p:cNvPicPr>
            <a:picLocks noChangeAspect="1"/>
          </p:cNvPicPr>
          <p:nvPr/>
        </p:nvPicPr>
        <p:blipFill>
          <a:blip r:embed="rId7"/>
          <a:stretch>
            <a:fillRect/>
          </a:stretch>
        </p:blipFill>
        <p:spPr>
          <a:xfrm>
            <a:off x="1997649" y="3221218"/>
            <a:ext cx="420590" cy="900528"/>
          </a:xfrm>
          <a:prstGeom prst="rect">
            <a:avLst/>
          </a:prstGeom>
        </p:spPr>
      </p:pic>
      <p:sp>
        <p:nvSpPr>
          <p:cNvPr id="37" name="圆角矩形 36"/>
          <p:cNvSpPr/>
          <p:nvPr/>
        </p:nvSpPr>
        <p:spPr>
          <a:xfrm>
            <a:off x="5017706" y="1807856"/>
            <a:ext cx="1387721" cy="36709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8" name="图片 37"/>
          <p:cNvPicPr>
            <a:picLocks noChangeAspect="1"/>
          </p:cNvPicPr>
          <p:nvPr/>
        </p:nvPicPr>
        <p:blipFill>
          <a:blip r:embed="rId8"/>
          <a:stretch>
            <a:fillRect/>
          </a:stretch>
        </p:blipFill>
        <p:spPr>
          <a:xfrm>
            <a:off x="5064044" y="1836405"/>
            <a:ext cx="321703" cy="303831"/>
          </a:xfrm>
          <a:prstGeom prst="rect">
            <a:avLst/>
          </a:prstGeom>
        </p:spPr>
      </p:pic>
      <p:sp>
        <p:nvSpPr>
          <p:cNvPr id="39" name="矩形 38"/>
          <p:cNvSpPr/>
          <p:nvPr/>
        </p:nvSpPr>
        <p:spPr>
          <a:xfrm>
            <a:off x="5475577" y="1854698"/>
            <a:ext cx="825867" cy="246221"/>
          </a:xfrm>
          <a:prstGeom prst="rect">
            <a:avLst/>
          </a:prstGeom>
        </p:spPr>
        <p:txBody>
          <a:bodyPr wrap="non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防返贫监测</a:t>
            </a:r>
            <a:endParaRPr lang="zh-CN" altLang="en-US" sz="1000" dirty="0"/>
          </a:p>
        </p:txBody>
      </p:sp>
      <p:cxnSp>
        <p:nvCxnSpPr>
          <p:cNvPr id="43" name="直线箭头连接符 42"/>
          <p:cNvCxnSpPr>
            <a:endCxn id="29" idx="1"/>
          </p:cNvCxnSpPr>
          <p:nvPr/>
        </p:nvCxnSpPr>
        <p:spPr>
          <a:xfrm>
            <a:off x="3903407" y="3074070"/>
            <a:ext cx="4494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线箭头连接符 43"/>
          <p:cNvCxnSpPr/>
          <p:nvPr/>
        </p:nvCxnSpPr>
        <p:spPr>
          <a:xfrm>
            <a:off x="6505949" y="3046060"/>
            <a:ext cx="45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线箭头连接符 48"/>
          <p:cNvCxnSpPr/>
          <p:nvPr/>
        </p:nvCxnSpPr>
        <p:spPr>
          <a:xfrm>
            <a:off x="4128407" y="4164270"/>
            <a:ext cx="7778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线箭头连接符 55"/>
          <p:cNvCxnSpPr>
            <a:endCxn id="3" idx="1"/>
          </p:cNvCxnSpPr>
          <p:nvPr/>
        </p:nvCxnSpPr>
        <p:spPr>
          <a:xfrm>
            <a:off x="5775664" y="4164270"/>
            <a:ext cx="11057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文本框 57"/>
          <p:cNvSpPr txBox="1"/>
          <p:nvPr/>
        </p:nvSpPr>
        <p:spPr>
          <a:xfrm>
            <a:off x="5977528" y="3945513"/>
            <a:ext cx="492443" cy="215444"/>
          </a:xfrm>
          <a:prstGeom prst="rect">
            <a:avLst/>
          </a:prstGeom>
          <a:noFill/>
        </p:spPr>
        <p:txBody>
          <a:bodyPr wrap="none" rtlCol="0">
            <a:spAutoFit/>
          </a:bodyPr>
          <a:lstStyle/>
          <a:p>
            <a:r>
              <a:rPr kumimoji="1" lang="zh-CN" altLang="en-US" sz="800" dirty="0">
                <a:latin typeface="微软雅黑 Light" panose="020B0502040204020203" pitchFamily="34" charset="-122"/>
                <a:ea typeface="微软雅黑 Light" panose="020B0502040204020203" pitchFamily="34" charset="-122"/>
              </a:rPr>
              <a:t>扫一扫</a:t>
            </a:r>
            <a:endParaRPr kumimoji="1" lang="zh-CN" altLang="en-US" sz="800" dirty="0">
              <a:latin typeface="微软雅黑 Light" panose="020B0502040204020203" pitchFamily="34" charset="-122"/>
              <a:ea typeface="微软雅黑 Light" panose="020B0502040204020203" pitchFamily="34" charset="-122"/>
            </a:endParaRPr>
          </a:p>
        </p:txBody>
      </p:sp>
      <p:sp>
        <p:nvSpPr>
          <p:cNvPr id="60" name="椭圆 59"/>
          <p:cNvSpPr/>
          <p:nvPr/>
        </p:nvSpPr>
        <p:spPr>
          <a:xfrm>
            <a:off x="3982066" y="2983712"/>
            <a:ext cx="146341" cy="14634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00" dirty="0">
                <a:solidFill>
                  <a:srgbClr val="FF0000"/>
                </a:solidFill>
                <a:latin typeface="微软雅黑 Light" panose="020B0502040204020203" pitchFamily="34" charset="-122"/>
                <a:ea typeface="微软雅黑 Light" panose="020B0502040204020203" pitchFamily="34" charset="-122"/>
              </a:rPr>
              <a:t>1</a:t>
            </a:r>
            <a:endParaRPr kumimoji="1" lang="zh-CN" altLang="en-US" sz="1000" dirty="0">
              <a:solidFill>
                <a:srgbClr val="FF0000"/>
              </a:solidFill>
              <a:latin typeface="微软雅黑 Light" panose="020B0502040204020203" pitchFamily="34" charset="-122"/>
              <a:ea typeface="微软雅黑 Light" panose="020B0502040204020203" pitchFamily="34" charset="-122"/>
            </a:endParaRPr>
          </a:p>
        </p:txBody>
      </p:sp>
      <p:sp>
        <p:nvSpPr>
          <p:cNvPr id="61" name="椭圆 60"/>
          <p:cNvSpPr/>
          <p:nvPr/>
        </p:nvSpPr>
        <p:spPr>
          <a:xfrm>
            <a:off x="4183626" y="4060344"/>
            <a:ext cx="146341" cy="14634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00" dirty="0">
                <a:solidFill>
                  <a:srgbClr val="FF0000"/>
                </a:solidFill>
                <a:latin typeface="微软雅黑 Light" panose="020B0502040204020203" pitchFamily="34" charset="-122"/>
                <a:ea typeface="微软雅黑 Light" panose="020B0502040204020203" pitchFamily="34" charset="-122"/>
              </a:rPr>
              <a:t>2</a:t>
            </a:r>
            <a:endParaRPr kumimoji="1" lang="zh-CN" altLang="en-US" sz="1000" dirty="0">
              <a:solidFill>
                <a:srgbClr val="FF0000"/>
              </a:solidFill>
              <a:latin typeface="微软雅黑 Light" panose="020B0502040204020203" pitchFamily="34" charset="-122"/>
              <a:ea typeface="微软雅黑 Light" panose="020B0502040204020203" pitchFamily="34" charset="-122"/>
            </a:endParaRPr>
          </a:p>
        </p:txBody>
      </p:sp>
      <p:sp>
        <p:nvSpPr>
          <p:cNvPr id="69" name="圆角矩形 68"/>
          <p:cNvSpPr/>
          <p:nvPr/>
        </p:nvSpPr>
        <p:spPr>
          <a:xfrm>
            <a:off x="7002202" y="2847927"/>
            <a:ext cx="1387721" cy="36709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0" name="图片 69"/>
          <p:cNvPicPr>
            <a:picLocks noChangeAspect="1"/>
          </p:cNvPicPr>
          <p:nvPr/>
        </p:nvPicPr>
        <p:blipFill>
          <a:blip r:embed="rId8"/>
          <a:stretch>
            <a:fillRect/>
          </a:stretch>
        </p:blipFill>
        <p:spPr>
          <a:xfrm>
            <a:off x="7048540" y="2876476"/>
            <a:ext cx="321703" cy="303831"/>
          </a:xfrm>
          <a:prstGeom prst="rect">
            <a:avLst/>
          </a:prstGeom>
        </p:spPr>
      </p:pic>
      <p:sp>
        <p:nvSpPr>
          <p:cNvPr id="71" name="矩形 70"/>
          <p:cNvSpPr/>
          <p:nvPr/>
        </p:nvSpPr>
        <p:spPr>
          <a:xfrm>
            <a:off x="7460073" y="2894769"/>
            <a:ext cx="825867" cy="246221"/>
          </a:xfrm>
          <a:prstGeom prst="rect">
            <a:avLst/>
          </a:prstGeom>
        </p:spPr>
        <p:txBody>
          <a:bodyPr wrap="none">
            <a:spAutoFit/>
          </a:bodyPr>
          <a:lstStyle/>
          <a:p>
            <a:r>
              <a:rPr lang="zh-CN" altLang="en-US" sz="1000" dirty="0"/>
              <a:t>防返贫监测</a:t>
            </a:r>
            <a:endParaRPr lang="zh-CN" altLang="en-US" sz="1000" dirty="0"/>
          </a:p>
        </p:txBody>
      </p:sp>
      <p:grpSp>
        <p:nvGrpSpPr>
          <p:cNvPr id="74" name="组合 73"/>
          <p:cNvGrpSpPr/>
          <p:nvPr/>
        </p:nvGrpSpPr>
        <p:grpSpPr>
          <a:xfrm>
            <a:off x="2484294" y="3165565"/>
            <a:ext cx="1351813" cy="1041120"/>
            <a:chOff x="2484294" y="3165565"/>
            <a:chExt cx="1351813" cy="1041120"/>
          </a:xfrm>
        </p:grpSpPr>
        <p:pic>
          <p:nvPicPr>
            <p:cNvPr id="66" name="图片 65"/>
            <p:cNvPicPr>
              <a:picLocks noChangeAspect="1"/>
            </p:cNvPicPr>
            <p:nvPr/>
          </p:nvPicPr>
          <p:blipFill>
            <a:blip r:embed="rId9"/>
            <a:stretch>
              <a:fillRect/>
            </a:stretch>
          </p:blipFill>
          <p:spPr>
            <a:xfrm>
              <a:off x="2484294" y="3165565"/>
              <a:ext cx="1351813" cy="976702"/>
            </a:xfrm>
            <a:prstGeom prst="rect">
              <a:avLst/>
            </a:prstGeom>
          </p:spPr>
        </p:pic>
        <p:sp>
          <p:nvSpPr>
            <p:cNvPr id="73" name="直角三角形 72"/>
            <p:cNvSpPr/>
            <p:nvPr/>
          </p:nvSpPr>
          <p:spPr>
            <a:xfrm>
              <a:off x="2484294" y="3864164"/>
              <a:ext cx="465383" cy="3425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 name="图片 3"/>
          <p:cNvPicPr>
            <a:picLocks noChangeAspect="1"/>
          </p:cNvPicPr>
          <p:nvPr/>
        </p:nvPicPr>
        <p:blipFill>
          <a:blip r:embed="rId10"/>
          <a:stretch>
            <a:fillRect/>
          </a:stretch>
        </p:blipFill>
        <p:spPr>
          <a:xfrm>
            <a:off x="6950402" y="3467086"/>
            <a:ext cx="1571636" cy="1524011"/>
          </a:xfrm>
          <a:prstGeom prst="rect">
            <a:avLst/>
          </a:prstGeom>
        </p:spPr>
      </p:pic>
      <p:pic>
        <p:nvPicPr>
          <p:cNvPr id="2" name="图片 1"/>
          <p:cNvPicPr>
            <a:picLocks noChangeAspect="1"/>
          </p:cNvPicPr>
          <p:nvPr/>
        </p:nvPicPr>
        <p:blipFill>
          <a:blip r:embed="rId11"/>
          <a:stretch>
            <a:fillRect/>
          </a:stretch>
        </p:blipFill>
        <p:spPr>
          <a:xfrm>
            <a:off x="4976495" y="3705225"/>
            <a:ext cx="799465" cy="880745"/>
          </a:xfrm>
          <a:prstGeom prst="rect">
            <a:avLst/>
          </a:prstGeom>
        </p:spPr>
      </p:pic>
      <p:sp>
        <p:nvSpPr>
          <p:cNvPr id="36" name="文本框 35"/>
          <p:cNvSpPr txBox="1"/>
          <p:nvPr/>
        </p:nvSpPr>
        <p:spPr>
          <a:xfrm>
            <a:off x="490308" y="4394772"/>
            <a:ext cx="3638099" cy="526811"/>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zh-CN" altLang="en-US" sz="1000" dirty="0">
                <a:latin typeface="微软雅黑" panose="020B0503020204020204" pitchFamily="34" charset="-122"/>
                <a:ea typeface="微软雅黑" panose="020B0503020204020204" pitchFamily="34" charset="-122"/>
              </a:rPr>
              <a:t>华为系统系统升级后下载安装需要输入锁屏密码，是因为华为</a:t>
            </a:r>
            <a:r>
              <a:rPr lang="zh-CN" altLang="en-US" sz="1000" dirty="0">
                <a:latin typeface="微软雅黑" panose="020B0503020204020204" pitchFamily="34" charset="-122"/>
                <a:ea typeface="微软雅黑" panose="020B0503020204020204" pitchFamily="34" charset="-122"/>
                <a:sym typeface="+mn-ea"/>
              </a:rPr>
              <a:t>加强</a:t>
            </a:r>
            <a:r>
              <a:rPr lang="zh-CN" altLang="en-US" sz="1000" dirty="0">
                <a:latin typeface="微软雅黑" panose="020B0503020204020204" pitchFamily="34" charset="-122"/>
                <a:ea typeface="微软雅黑" panose="020B0503020204020204" pitchFamily="34" charset="-122"/>
              </a:rPr>
              <a:t>安全管理，不是安装包的问题</a:t>
            </a:r>
            <a:endParaRPr lang="zh-CN" altLang="en-US" sz="1000" dirty="0">
              <a:latin typeface="微软雅黑" panose="020B0503020204020204" pitchFamily="34" charset="-122"/>
              <a:ea typeface="微软雅黑" panose="020B0503020204020204" pitchFamily="34" charset="-122"/>
            </a:endParaRPr>
          </a:p>
        </p:txBody>
      </p:sp>
      <p:pic>
        <p:nvPicPr>
          <p:cNvPr id="3" name="音频 2">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807"/>
    </mc:Choice>
    <mc:Fallback>
      <p:transition spd="slow" advTm="5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6282821" y="1959189"/>
            <a:ext cx="978311" cy="2267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2972994" y="1950685"/>
            <a:ext cx="978311" cy="2267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275799" y="296677"/>
            <a:ext cx="5058201" cy="535531"/>
          </a:xfrm>
          <a:prstGeom prst="rect">
            <a:avLst/>
          </a:prstGeom>
          <a:noFill/>
        </p:spPr>
        <p:txBody>
          <a:bodyPr wrap="square" rtlCol="0">
            <a:spAutoFit/>
          </a:bodyPr>
          <a:lstStyle/>
          <a:p>
            <a:pPr>
              <a:lnSpc>
                <a:spcPct val="90000"/>
              </a:lnSpc>
              <a:spcBef>
                <a:spcPct val="0"/>
              </a:spcBef>
            </a:pPr>
            <a:r>
              <a:rPr lang="en-US" altLang="zh-CN" sz="3200" b="1" dirty="0">
                <a:solidFill>
                  <a:srgbClr val="595757"/>
                </a:solidFill>
                <a:latin typeface="微软雅黑" panose="020B0503020204020204" pitchFamily="34" charset="-122"/>
                <a:ea typeface="微软雅黑" panose="020B0503020204020204" pitchFamily="34" charset="-122"/>
                <a:cs typeface="+mj-cs"/>
              </a:rPr>
              <a:t>2</a:t>
            </a:r>
            <a:r>
              <a:rPr lang="zh-CN" altLang="en-US" sz="3200" b="1" dirty="0">
                <a:solidFill>
                  <a:srgbClr val="595757"/>
                </a:solidFill>
                <a:latin typeface="微软雅黑" panose="020B0503020204020204" pitchFamily="34" charset="-122"/>
                <a:ea typeface="微软雅黑" panose="020B0503020204020204" pitchFamily="34" charset="-122"/>
                <a:cs typeface="+mj-cs"/>
              </a:rPr>
              <a:t> 用户注册</a:t>
            </a:r>
            <a:endParaRPr lang="en-US" altLang="zh-CN" sz="3200" b="1" dirty="0">
              <a:solidFill>
                <a:srgbClr val="595757"/>
              </a:solidFill>
              <a:latin typeface="微软雅黑" panose="020B0503020204020204" pitchFamily="34" charset="-122"/>
              <a:ea typeface="微软雅黑" panose="020B0503020204020204" pitchFamily="34" charset="-122"/>
              <a:cs typeface="+mj-cs"/>
            </a:endParaRPr>
          </a:p>
        </p:txBody>
      </p:sp>
      <p:pic>
        <p:nvPicPr>
          <p:cNvPr id="2" name="图片 1"/>
          <p:cNvPicPr>
            <a:picLocks noChangeAspect="1"/>
          </p:cNvPicPr>
          <p:nvPr/>
        </p:nvPicPr>
        <p:blipFill>
          <a:blip r:embed="rId1"/>
          <a:stretch>
            <a:fillRect/>
          </a:stretch>
        </p:blipFill>
        <p:spPr>
          <a:xfrm>
            <a:off x="453860" y="1950685"/>
            <a:ext cx="535531" cy="535531"/>
          </a:xfrm>
          <a:prstGeom prst="rect">
            <a:avLst/>
          </a:prstGeom>
        </p:spPr>
      </p:pic>
      <p:pic>
        <p:nvPicPr>
          <p:cNvPr id="3" name="图片 2"/>
          <p:cNvPicPr>
            <a:picLocks noChangeAspect="1"/>
          </p:cNvPicPr>
          <p:nvPr/>
        </p:nvPicPr>
        <p:blipFill>
          <a:blip r:embed="rId2"/>
          <a:stretch>
            <a:fillRect/>
          </a:stretch>
        </p:blipFill>
        <p:spPr>
          <a:xfrm>
            <a:off x="453860" y="3498956"/>
            <a:ext cx="535531" cy="535531"/>
          </a:xfrm>
          <a:prstGeom prst="rect">
            <a:avLst/>
          </a:prstGeom>
        </p:spPr>
      </p:pic>
      <p:sp>
        <p:nvSpPr>
          <p:cNvPr id="9" name="文本框 8"/>
          <p:cNvSpPr txBox="1"/>
          <p:nvPr/>
        </p:nvSpPr>
        <p:spPr>
          <a:xfrm>
            <a:off x="308690" y="2538022"/>
            <a:ext cx="825867" cy="246221"/>
          </a:xfrm>
          <a:prstGeom prst="rect">
            <a:avLst/>
          </a:prstGeom>
          <a:noFill/>
        </p:spPr>
        <p:txBody>
          <a:bodyPr wrap="none" rtlCol="0">
            <a:spAutoFit/>
          </a:bodyPr>
          <a:lstStyle/>
          <a:p>
            <a:r>
              <a:rPr kumimoji="1" lang="zh-CN" altLang="en-US" sz="1000" dirty="0">
                <a:latin typeface="微软雅黑 Light" panose="020B0502040204020203" pitchFamily="34" charset="-122"/>
                <a:ea typeface="微软雅黑 Light" panose="020B0502040204020203" pitchFamily="34" charset="-122"/>
              </a:rPr>
              <a:t>帮扶责任人</a:t>
            </a:r>
            <a:endParaRPr kumimoji="1" lang="zh-CN" altLang="en-US" sz="1000" dirty="0">
              <a:latin typeface="微软雅黑 Light" panose="020B0502040204020203" pitchFamily="34" charset="-122"/>
              <a:ea typeface="微软雅黑 Light" panose="020B0502040204020203" pitchFamily="34" charset="-122"/>
            </a:endParaRPr>
          </a:p>
        </p:txBody>
      </p:sp>
      <p:sp>
        <p:nvSpPr>
          <p:cNvPr id="18" name="决策 17"/>
          <p:cNvSpPr/>
          <p:nvPr/>
        </p:nvSpPr>
        <p:spPr>
          <a:xfrm>
            <a:off x="2972994" y="2144150"/>
            <a:ext cx="978311" cy="442682"/>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校验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19" name="流程 18"/>
          <p:cNvSpPr/>
          <p:nvPr/>
        </p:nvSpPr>
        <p:spPr>
          <a:xfrm>
            <a:off x="1889235" y="2142291"/>
            <a:ext cx="860270" cy="444541"/>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输入手机号</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0" name="磁盘 19"/>
          <p:cNvSpPr/>
          <p:nvPr/>
        </p:nvSpPr>
        <p:spPr>
          <a:xfrm>
            <a:off x="3009539" y="2935583"/>
            <a:ext cx="899652" cy="275304"/>
          </a:xfrm>
          <a:prstGeom prst="flowChartMagneticDisk">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总库数据</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4" name="流程 23"/>
          <p:cNvSpPr/>
          <p:nvPr/>
        </p:nvSpPr>
        <p:spPr>
          <a:xfrm>
            <a:off x="4203053" y="2140202"/>
            <a:ext cx="860270" cy="444541"/>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发送验证码</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5" name="流程 24"/>
          <p:cNvSpPr/>
          <p:nvPr/>
        </p:nvSpPr>
        <p:spPr>
          <a:xfrm>
            <a:off x="5238834" y="2136450"/>
            <a:ext cx="860270" cy="444541"/>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输入验证吗</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6" name="决策 25"/>
          <p:cNvSpPr/>
          <p:nvPr/>
        </p:nvSpPr>
        <p:spPr>
          <a:xfrm>
            <a:off x="6274615" y="2136450"/>
            <a:ext cx="978311" cy="442682"/>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校验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7" name="磁盘 26"/>
          <p:cNvSpPr/>
          <p:nvPr/>
        </p:nvSpPr>
        <p:spPr>
          <a:xfrm>
            <a:off x="6309843" y="2880891"/>
            <a:ext cx="899652" cy="275304"/>
          </a:xfrm>
          <a:prstGeom prst="flowChartMagneticDisk">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注册库</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cxnSp>
        <p:nvCxnSpPr>
          <p:cNvPr id="32" name="直线箭头连接符 31"/>
          <p:cNvCxnSpPr>
            <a:endCxn id="19" idx="1"/>
          </p:cNvCxnSpPr>
          <p:nvPr/>
        </p:nvCxnSpPr>
        <p:spPr>
          <a:xfrm>
            <a:off x="1398763" y="2361641"/>
            <a:ext cx="490472" cy="2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p:cNvCxnSpPr>
            <a:stCxn id="19" idx="3"/>
            <a:endCxn id="18" idx="1"/>
          </p:cNvCxnSpPr>
          <p:nvPr/>
        </p:nvCxnSpPr>
        <p:spPr>
          <a:xfrm>
            <a:off x="2749505" y="2364562"/>
            <a:ext cx="223489" cy="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线箭头连接符 36"/>
          <p:cNvCxnSpPr>
            <a:stCxn id="18" idx="3"/>
            <a:endCxn id="24" idx="1"/>
          </p:cNvCxnSpPr>
          <p:nvPr/>
        </p:nvCxnSpPr>
        <p:spPr>
          <a:xfrm flipV="1">
            <a:off x="3951305" y="2362473"/>
            <a:ext cx="251748" cy="30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线箭头连接符 38"/>
          <p:cNvCxnSpPr>
            <a:stCxn id="24" idx="3"/>
            <a:endCxn id="25" idx="1"/>
          </p:cNvCxnSpPr>
          <p:nvPr/>
        </p:nvCxnSpPr>
        <p:spPr>
          <a:xfrm flipV="1">
            <a:off x="5063323" y="2358721"/>
            <a:ext cx="175511" cy="37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线箭头连接符 40"/>
          <p:cNvCxnSpPr>
            <a:stCxn id="25" idx="3"/>
            <a:endCxn id="26" idx="1"/>
          </p:cNvCxnSpPr>
          <p:nvPr/>
        </p:nvCxnSpPr>
        <p:spPr>
          <a:xfrm flipV="1">
            <a:off x="6099104" y="2357791"/>
            <a:ext cx="175511" cy="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准备 44"/>
          <p:cNvSpPr/>
          <p:nvPr/>
        </p:nvSpPr>
        <p:spPr>
          <a:xfrm>
            <a:off x="1105052" y="2190741"/>
            <a:ext cx="307107" cy="350725"/>
          </a:xfrm>
          <a:prstGeom prst="flowChartPreparat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注册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46" name="终止符 45"/>
          <p:cNvSpPr/>
          <p:nvPr/>
        </p:nvSpPr>
        <p:spPr>
          <a:xfrm rot="16200000">
            <a:off x="8532224" y="2253890"/>
            <a:ext cx="542261" cy="221341"/>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结束</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cxnSp>
        <p:nvCxnSpPr>
          <p:cNvPr id="48" name="直线箭头连接符 47"/>
          <p:cNvCxnSpPr>
            <a:stCxn id="26" idx="3"/>
            <a:endCxn id="57" idx="1"/>
          </p:cNvCxnSpPr>
          <p:nvPr/>
        </p:nvCxnSpPr>
        <p:spPr>
          <a:xfrm>
            <a:off x="7252926" y="2357791"/>
            <a:ext cx="403038" cy="6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肘形连接符 49"/>
          <p:cNvCxnSpPr>
            <a:stCxn id="18" idx="0"/>
            <a:endCxn id="19" idx="0"/>
          </p:cNvCxnSpPr>
          <p:nvPr/>
        </p:nvCxnSpPr>
        <p:spPr>
          <a:xfrm rot="16200000" flipV="1">
            <a:off x="2889831" y="1571831"/>
            <a:ext cx="1859" cy="1142780"/>
          </a:xfrm>
          <a:prstGeom prst="bentConnector3">
            <a:avLst>
              <a:gd name="adj1" fmla="val 1239693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423231" y="1219974"/>
            <a:ext cx="1986441" cy="707886"/>
          </a:xfrm>
          <a:prstGeom prst="rect">
            <a:avLst/>
          </a:prstGeom>
          <a:noFill/>
        </p:spPr>
        <p:txBody>
          <a:bodyPr wrap="none" rtlCol="0">
            <a:spAutoFit/>
          </a:bodyPr>
          <a:lstStyle/>
          <a:p>
            <a:r>
              <a:rPr kumimoji="1" lang="zh-CN" altLang="en-US" sz="800" dirty="0">
                <a:solidFill>
                  <a:srgbClr val="FF0000"/>
                </a:solidFill>
                <a:latin typeface="微软雅黑 Light" panose="020B0502040204020203" pitchFamily="34" charset="-122"/>
                <a:ea typeface="微软雅黑 Light" panose="020B0502040204020203" pitchFamily="34" charset="-122"/>
              </a:rPr>
              <a:t>校验失败</a:t>
            </a:r>
            <a:endParaRPr kumimoji="1" lang="en-US" altLang="zh-CN" sz="800" dirty="0">
              <a:solidFill>
                <a:srgbClr val="FF0000"/>
              </a:solidFill>
              <a:latin typeface="微软雅黑 Light" panose="020B0502040204020203" pitchFamily="34" charset="-122"/>
              <a:ea typeface="微软雅黑 Light" panose="020B0502040204020203" pitchFamily="34" charset="-122"/>
            </a:endParaRPr>
          </a:p>
          <a:p>
            <a:r>
              <a:rPr kumimoji="1" lang="en-US" altLang="zh-CN" sz="800" dirty="0">
                <a:solidFill>
                  <a:srgbClr val="FF0000"/>
                </a:solidFill>
                <a:latin typeface="微软雅黑 Light" panose="020B0502040204020203" pitchFamily="34" charset="-122"/>
                <a:ea typeface="微软雅黑 Light" panose="020B0502040204020203" pitchFamily="34" charset="-122"/>
              </a:rPr>
              <a:t>1</a:t>
            </a:r>
            <a:r>
              <a:rPr kumimoji="1" lang="zh-CN" altLang="en-US" sz="800" dirty="0">
                <a:solidFill>
                  <a:srgbClr val="FF0000"/>
                </a:solidFill>
                <a:latin typeface="微软雅黑 Light" panose="020B0502040204020203" pitchFamily="34" charset="-122"/>
                <a:ea typeface="微软雅黑 Light" panose="020B0502040204020203" pitchFamily="34" charset="-122"/>
              </a:rPr>
              <a:t>、手机号输入有误</a:t>
            </a:r>
            <a:endParaRPr kumimoji="1" lang="en-US" altLang="zh-CN" sz="800" dirty="0">
              <a:solidFill>
                <a:srgbClr val="FF0000"/>
              </a:solidFill>
              <a:latin typeface="微软雅黑 Light" panose="020B0502040204020203" pitchFamily="34" charset="-122"/>
              <a:ea typeface="微软雅黑 Light" panose="020B0502040204020203" pitchFamily="34" charset="-122"/>
            </a:endParaRPr>
          </a:p>
          <a:p>
            <a:r>
              <a:rPr kumimoji="1" lang="en-US" altLang="zh-CN" sz="800" dirty="0">
                <a:solidFill>
                  <a:srgbClr val="FF0000"/>
                </a:solidFill>
                <a:latin typeface="微软雅黑 Light" panose="020B0502040204020203" pitchFamily="34" charset="-122"/>
                <a:ea typeface="微软雅黑 Light" panose="020B0502040204020203" pitchFamily="34" charset="-122"/>
              </a:rPr>
              <a:t>2</a:t>
            </a:r>
            <a:r>
              <a:rPr kumimoji="1" lang="zh-CN" altLang="en-US" sz="800" dirty="0">
                <a:solidFill>
                  <a:srgbClr val="FF0000"/>
                </a:solidFill>
                <a:latin typeface="微软雅黑 Light" panose="020B0502040204020203" pitchFamily="34" charset="-122"/>
                <a:ea typeface="微软雅黑 Light" panose="020B0502040204020203" pitchFamily="34" charset="-122"/>
              </a:rPr>
              <a:t>、手机号输入格式有误（自动校验）</a:t>
            </a:r>
            <a:endParaRPr kumimoji="1" lang="en-US" altLang="zh-CN" sz="800" dirty="0">
              <a:solidFill>
                <a:srgbClr val="FF0000"/>
              </a:solidFill>
              <a:latin typeface="微软雅黑 Light" panose="020B0502040204020203" pitchFamily="34" charset="-122"/>
              <a:ea typeface="微软雅黑 Light" panose="020B0502040204020203" pitchFamily="34" charset="-122"/>
            </a:endParaRPr>
          </a:p>
          <a:p>
            <a:r>
              <a:rPr kumimoji="1" lang="en-US" altLang="zh-CN" sz="800" dirty="0">
                <a:solidFill>
                  <a:srgbClr val="FF0000"/>
                </a:solidFill>
                <a:latin typeface="微软雅黑 Light" panose="020B0502040204020203" pitchFamily="34" charset="-122"/>
                <a:ea typeface="微软雅黑 Light" panose="020B0502040204020203" pitchFamily="34" charset="-122"/>
              </a:rPr>
              <a:t>3</a:t>
            </a:r>
            <a:r>
              <a:rPr kumimoji="1" lang="zh-CN" altLang="en-US" sz="800" dirty="0">
                <a:solidFill>
                  <a:srgbClr val="FF0000"/>
                </a:solidFill>
                <a:latin typeface="微软雅黑 Light" panose="020B0502040204020203" pitchFamily="34" charset="-122"/>
                <a:ea typeface="微软雅黑 Light" panose="020B0502040204020203" pitchFamily="34" charset="-122"/>
              </a:rPr>
              <a:t>、手机号位数不符合要求（自动校验）</a:t>
            </a:r>
            <a:endParaRPr kumimoji="1" lang="en-US" altLang="zh-CN" sz="800" dirty="0">
              <a:solidFill>
                <a:srgbClr val="FF0000"/>
              </a:solidFill>
              <a:latin typeface="微软雅黑 Light" panose="020B0502040204020203" pitchFamily="34" charset="-122"/>
              <a:ea typeface="微软雅黑 Light" panose="020B0502040204020203" pitchFamily="34" charset="-122"/>
            </a:endParaRPr>
          </a:p>
          <a:p>
            <a:r>
              <a:rPr kumimoji="1" lang="en-US" altLang="zh-CN" sz="800" dirty="0">
                <a:solidFill>
                  <a:srgbClr val="FF0000"/>
                </a:solidFill>
                <a:latin typeface="微软雅黑 Light" panose="020B0502040204020203" pitchFamily="34" charset="-122"/>
                <a:ea typeface="微软雅黑 Light" panose="020B0502040204020203" pitchFamily="34" charset="-122"/>
              </a:rPr>
              <a:t>4</a:t>
            </a:r>
            <a:r>
              <a:rPr kumimoji="1" lang="zh-CN" altLang="en-US" sz="800" dirty="0">
                <a:solidFill>
                  <a:srgbClr val="FF0000"/>
                </a:solidFill>
                <a:latin typeface="微软雅黑 Light" panose="020B0502040204020203" pitchFamily="34" charset="-122"/>
                <a:ea typeface="微软雅黑 Light" panose="020B0502040204020203" pitchFamily="34" charset="-122"/>
              </a:rPr>
              <a:t>、数据未同步过来</a:t>
            </a:r>
            <a:endParaRPr kumimoji="1" lang="zh-CN" altLang="en-US" sz="800" dirty="0">
              <a:solidFill>
                <a:srgbClr val="FF0000"/>
              </a:solidFill>
              <a:latin typeface="微软雅黑 Light" panose="020B0502040204020203" pitchFamily="34" charset="-122"/>
              <a:ea typeface="微软雅黑 Light" panose="020B0502040204020203" pitchFamily="34" charset="-122"/>
            </a:endParaRPr>
          </a:p>
        </p:txBody>
      </p:sp>
      <p:cxnSp>
        <p:nvCxnSpPr>
          <p:cNvPr id="53" name="肘形连接符 52"/>
          <p:cNvCxnSpPr>
            <a:stCxn id="26" idx="0"/>
            <a:endCxn id="24" idx="0"/>
          </p:cNvCxnSpPr>
          <p:nvPr/>
        </p:nvCxnSpPr>
        <p:spPr>
          <a:xfrm rot="16200000" flipH="1" flipV="1">
            <a:off x="5696604" y="1073034"/>
            <a:ext cx="3752" cy="2130583"/>
          </a:xfrm>
          <a:prstGeom prst="bentConnector3">
            <a:avLst>
              <a:gd name="adj1" fmla="val -609275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5151078" y="1373025"/>
            <a:ext cx="1370888" cy="461665"/>
          </a:xfrm>
          <a:prstGeom prst="rect">
            <a:avLst/>
          </a:prstGeom>
          <a:noFill/>
        </p:spPr>
        <p:txBody>
          <a:bodyPr wrap="none" rtlCol="0">
            <a:spAutoFit/>
          </a:bodyPr>
          <a:lstStyle/>
          <a:p>
            <a:r>
              <a:rPr kumimoji="1" lang="zh-CN" altLang="en-US" sz="800" dirty="0">
                <a:solidFill>
                  <a:srgbClr val="FF0000"/>
                </a:solidFill>
                <a:latin typeface="微软雅黑 Light" panose="020B0502040204020203" pitchFamily="34" charset="-122"/>
                <a:ea typeface="微软雅黑 Light" panose="020B0502040204020203" pitchFamily="34" charset="-122"/>
              </a:rPr>
              <a:t>校验失败</a:t>
            </a:r>
            <a:endParaRPr kumimoji="1" lang="en-US" altLang="zh-CN" sz="800" dirty="0">
              <a:solidFill>
                <a:srgbClr val="FF0000"/>
              </a:solidFill>
              <a:latin typeface="微软雅黑 Light" panose="020B0502040204020203" pitchFamily="34" charset="-122"/>
              <a:ea typeface="微软雅黑 Light" panose="020B0502040204020203" pitchFamily="34" charset="-122"/>
            </a:endParaRPr>
          </a:p>
          <a:p>
            <a:r>
              <a:rPr kumimoji="1" lang="en-US" altLang="zh-CN" sz="800" dirty="0">
                <a:solidFill>
                  <a:srgbClr val="FF0000"/>
                </a:solidFill>
                <a:latin typeface="微软雅黑 Light" panose="020B0502040204020203" pitchFamily="34" charset="-122"/>
                <a:ea typeface="微软雅黑 Light" panose="020B0502040204020203" pitchFamily="34" charset="-122"/>
              </a:rPr>
              <a:t>1</a:t>
            </a:r>
            <a:r>
              <a:rPr kumimoji="1" lang="zh-CN" altLang="en-US" sz="800" dirty="0">
                <a:solidFill>
                  <a:srgbClr val="FF0000"/>
                </a:solidFill>
                <a:latin typeface="微软雅黑 Light" panose="020B0502040204020203" pitchFamily="34" charset="-122"/>
                <a:ea typeface="微软雅黑 Light" panose="020B0502040204020203" pitchFamily="34" charset="-122"/>
              </a:rPr>
              <a:t>、短信验证码输入有误</a:t>
            </a:r>
            <a:endParaRPr kumimoji="1" lang="en-US" altLang="zh-CN" sz="800" dirty="0">
              <a:solidFill>
                <a:srgbClr val="FF0000"/>
              </a:solidFill>
              <a:latin typeface="微软雅黑 Light" panose="020B0502040204020203" pitchFamily="34" charset="-122"/>
              <a:ea typeface="微软雅黑 Light" panose="020B0502040204020203" pitchFamily="34" charset="-122"/>
            </a:endParaRPr>
          </a:p>
          <a:p>
            <a:r>
              <a:rPr kumimoji="1" lang="en-US" altLang="zh-CN" sz="800" dirty="0">
                <a:solidFill>
                  <a:srgbClr val="FF0000"/>
                </a:solidFill>
                <a:latin typeface="微软雅黑 Light" panose="020B0502040204020203" pitchFamily="34" charset="-122"/>
                <a:ea typeface="微软雅黑 Light" panose="020B0502040204020203" pitchFamily="34" charset="-122"/>
              </a:rPr>
              <a:t>2</a:t>
            </a:r>
            <a:r>
              <a:rPr kumimoji="1" lang="zh-CN" altLang="en-US" sz="800" dirty="0">
                <a:solidFill>
                  <a:srgbClr val="FF0000"/>
                </a:solidFill>
                <a:latin typeface="微软雅黑 Light" panose="020B0502040204020203" pitchFamily="34" charset="-122"/>
                <a:ea typeface="微软雅黑 Light" panose="020B0502040204020203" pitchFamily="34" charset="-122"/>
              </a:rPr>
              <a:t>、短信验证码超过有效期</a:t>
            </a:r>
            <a:endParaRPr kumimoji="1" lang="zh-CN" altLang="en-US" sz="800" dirty="0">
              <a:solidFill>
                <a:srgbClr val="FF0000"/>
              </a:solidFill>
              <a:latin typeface="微软雅黑 Light" panose="020B0502040204020203" pitchFamily="34" charset="-122"/>
              <a:ea typeface="微软雅黑 Light" panose="020B0502040204020203" pitchFamily="34" charset="-122"/>
            </a:endParaRPr>
          </a:p>
        </p:txBody>
      </p:sp>
      <p:sp>
        <p:nvSpPr>
          <p:cNvPr id="56" name="矩形 55"/>
          <p:cNvSpPr/>
          <p:nvPr/>
        </p:nvSpPr>
        <p:spPr>
          <a:xfrm>
            <a:off x="4209033" y="2975880"/>
            <a:ext cx="1898277" cy="230832"/>
          </a:xfrm>
          <a:prstGeom prst="rect">
            <a:avLst/>
          </a:prstGeom>
        </p:spPr>
        <p:txBody>
          <a:bodyPr wrap="none">
            <a:spAutoFit/>
          </a:bodyPr>
          <a:lstStyle/>
          <a:p>
            <a:r>
              <a:rPr kumimoji="1" lang="zh-CN" altLang="en-US" sz="900" dirty="0">
                <a:solidFill>
                  <a:srgbClr val="FF0000"/>
                </a:solidFill>
                <a:latin typeface="微软雅黑 Light" panose="020B0502040204020203" pitchFamily="34" charset="-122"/>
                <a:ea typeface="微软雅黑 Light" panose="020B0502040204020203" pitchFamily="34" charset="-122"/>
              </a:rPr>
              <a:t>短信验证码数量限制</a:t>
            </a:r>
            <a:r>
              <a:rPr kumimoji="1" lang="en-US" altLang="zh-CN" sz="900" dirty="0">
                <a:solidFill>
                  <a:srgbClr val="FF0000"/>
                </a:solidFill>
                <a:latin typeface="微软雅黑 Light" panose="020B0502040204020203" pitchFamily="34" charset="-122"/>
                <a:ea typeface="微软雅黑 Light" panose="020B0502040204020203" pitchFamily="34" charset="-122"/>
              </a:rPr>
              <a:t>&lt;=5</a:t>
            </a:r>
            <a:r>
              <a:rPr kumimoji="1" lang="zh-CN" altLang="en-US" sz="900" dirty="0">
                <a:solidFill>
                  <a:srgbClr val="FF0000"/>
                </a:solidFill>
                <a:latin typeface="微软雅黑 Light" panose="020B0502040204020203" pitchFamily="34" charset="-122"/>
                <a:ea typeface="微软雅黑 Light" panose="020B0502040204020203" pitchFamily="34" charset="-122"/>
              </a:rPr>
              <a:t>条</a:t>
            </a:r>
            <a:r>
              <a:rPr kumimoji="1" lang="en-US" altLang="zh-CN" sz="900" dirty="0">
                <a:solidFill>
                  <a:srgbClr val="FF0000"/>
                </a:solidFill>
                <a:latin typeface="微软雅黑 Light" panose="020B0502040204020203" pitchFamily="34" charset="-122"/>
                <a:ea typeface="微软雅黑 Light" panose="020B0502040204020203" pitchFamily="34" charset="-122"/>
              </a:rPr>
              <a:t>/</a:t>
            </a:r>
            <a:r>
              <a:rPr kumimoji="1" lang="zh-CN" altLang="en-US" sz="900" dirty="0">
                <a:solidFill>
                  <a:srgbClr val="FF0000"/>
                </a:solidFill>
                <a:latin typeface="微软雅黑 Light" panose="020B0502040204020203" pitchFamily="34" charset="-122"/>
                <a:ea typeface="微软雅黑 Light" panose="020B0502040204020203" pitchFamily="34" charset="-122"/>
              </a:rPr>
              <a:t>人</a:t>
            </a:r>
            <a:r>
              <a:rPr kumimoji="1" lang="en-US" altLang="zh-CN" sz="900" dirty="0">
                <a:solidFill>
                  <a:srgbClr val="FF0000"/>
                </a:solidFill>
                <a:latin typeface="微软雅黑 Light" panose="020B0502040204020203" pitchFamily="34" charset="-122"/>
                <a:ea typeface="微软雅黑 Light" panose="020B0502040204020203" pitchFamily="34" charset="-122"/>
              </a:rPr>
              <a:t>/</a:t>
            </a:r>
            <a:r>
              <a:rPr kumimoji="1" lang="zh-CN" altLang="en-US" sz="900" dirty="0">
                <a:solidFill>
                  <a:srgbClr val="FF0000"/>
                </a:solidFill>
                <a:latin typeface="微软雅黑 Light" panose="020B0502040204020203" pitchFamily="34" charset="-122"/>
                <a:ea typeface="微软雅黑 Light" panose="020B0502040204020203" pitchFamily="34" charset="-122"/>
              </a:rPr>
              <a:t>天</a:t>
            </a:r>
            <a:endParaRPr lang="zh-CN" altLang="en-US" sz="900" dirty="0"/>
          </a:p>
        </p:txBody>
      </p:sp>
      <p:sp>
        <p:nvSpPr>
          <p:cNvPr id="57" name="流程 56"/>
          <p:cNvSpPr/>
          <p:nvPr/>
        </p:nvSpPr>
        <p:spPr>
          <a:xfrm>
            <a:off x="7655964" y="2195761"/>
            <a:ext cx="699339" cy="3376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注册成功</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cxnSp>
        <p:nvCxnSpPr>
          <p:cNvPr id="62" name="直线箭头连接符 61"/>
          <p:cNvCxnSpPr>
            <a:stCxn id="57" idx="3"/>
            <a:endCxn id="46" idx="0"/>
          </p:cNvCxnSpPr>
          <p:nvPr/>
        </p:nvCxnSpPr>
        <p:spPr>
          <a:xfrm flipV="1">
            <a:off x="8355303" y="2364560"/>
            <a:ext cx="33738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文本框 62"/>
          <p:cNvSpPr txBox="1"/>
          <p:nvPr/>
        </p:nvSpPr>
        <p:spPr>
          <a:xfrm>
            <a:off x="316196" y="4090595"/>
            <a:ext cx="973343" cy="400110"/>
          </a:xfrm>
          <a:prstGeom prst="rect">
            <a:avLst/>
          </a:prstGeom>
          <a:noFill/>
        </p:spPr>
        <p:txBody>
          <a:bodyPr wrap="none" rtlCol="0">
            <a:spAutoFit/>
          </a:bodyPr>
          <a:lstStyle/>
          <a:p>
            <a:r>
              <a:rPr kumimoji="1" lang="zh-CN" altLang="en-US" sz="1000" dirty="0">
                <a:latin typeface="微软雅黑 Light" panose="020B0502040204020203" pitchFamily="34" charset="-122"/>
                <a:ea typeface="微软雅黑 Light" panose="020B0502040204020203" pitchFamily="34" charset="-122"/>
              </a:rPr>
              <a:t>脱贫户</a:t>
            </a:r>
            <a:endParaRPr kumimoji="1" lang="en-US" altLang="zh-CN" sz="1000" dirty="0">
              <a:latin typeface="微软雅黑 Light" panose="020B0502040204020203" pitchFamily="34" charset="-122"/>
              <a:ea typeface="微软雅黑 Light" panose="020B0502040204020203" pitchFamily="34" charset="-122"/>
            </a:endParaRPr>
          </a:p>
          <a:p>
            <a:r>
              <a:rPr kumimoji="1" lang="zh-CN" altLang="en-US" sz="1000" dirty="0">
                <a:latin typeface="微软雅黑 Light" panose="020B0502040204020203" pitchFamily="34" charset="-122"/>
                <a:ea typeface="微软雅黑 Light" panose="020B0502040204020203" pitchFamily="34" charset="-122"/>
              </a:rPr>
              <a:t>已返贫致贫户</a:t>
            </a:r>
            <a:endParaRPr kumimoji="1" lang="zh-CN" altLang="en-US" sz="1000" dirty="0">
              <a:latin typeface="微软雅黑 Light" panose="020B0502040204020203" pitchFamily="34" charset="-122"/>
              <a:ea typeface="微软雅黑 Light" panose="020B0502040204020203" pitchFamily="34" charset="-122"/>
            </a:endParaRPr>
          </a:p>
        </p:txBody>
      </p:sp>
      <p:sp>
        <p:nvSpPr>
          <p:cNvPr id="65" name="决策 64"/>
          <p:cNvSpPr/>
          <p:nvPr/>
        </p:nvSpPr>
        <p:spPr>
          <a:xfrm>
            <a:off x="2972994" y="3655201"/>
            <a:ext cx="978311" cy="442682"/>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校验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66" name="流程 65"/>
          <p:cNvSpPr/>
          <p:nvPr/>
        </p:nvSpPr>
        <p:spPr>
          <a:xfrm>
            <a:off x="1889235" y="3653342"/>
            <a:ext cx="860270" cy="444541"/>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输入姓名</a:t>
            </a:r>
            <a:r>
              <a:rPr kumimoji="1" lang="en-US" altLang="zh-CN" sz="1000" dirty="0">
                <a:solidFill>
                  <a:schemeClr val="tx1"/>
                </a:solidFill>
                <a:latin typeface="微软雅黑 Light" panose="020B0502040204020203" pitchFamily="34" charset="-122"/>
                <a:ea typeface="微软雅黑 Light" panose="020B0502040204020203" pitchFamily="34" charset="-122"/>
              </a:rPr>
              <a:t>+</a:t>
            </a:r>
            <a:r>
              <a:rPr kumimoji="1" lang="zh-CN" altLang="en-US" sz="1000" dirty="0">
                <a:solidFill>
                  <a:schemeClr val="tx1"/>
                </a:solidFill>
                <a:latin typeface="微软雅黑 Light" panose="020B0502040204020203" pitchFamily="34" charset="-122"/>
                <a:ea typeface="微软雅黑 Light" panose="020B0502040204020203" pitchFamily="34" charset="-122"/>
              </a:rPr>
              <a:t>身份证号</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69" name="流程 68"/>
          <p:cNvSpPr/>
          <p:nvPr/>
        </p:nvSpPr>
        <p:spPr>
          <a:xfrm>
            <a:off x="4203053" y="3651253"/>
            <a:ext cx="860270" cy="444541"/>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发送验证码</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70" name="流程 69"/>
          <p:cNvSpPr/>
          <p:nvPr/>
        </p:nvSpPr>
        <p:spPr>
          <a:xfrm>
            <a:off x="5238834" y="3647501"/>
            <a:ext cx="860270" cy="444541"/>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输入验证吗</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71" name="决策 70"/>
          <p:cNvSpPr/>
          <p:nvPr/>
        </p:nvSpPr>
        <p:spPr>
          <a:xfrm>
            <a:off x="6274615" y="3647501"/>
            <a:ext cx="978311" cy="442682"/>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校验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cxnSp>
        <p:nvCxnSpPr>
          <p:cNvPr id="74" name="直线箭头连接符 73"/>
          <p:cNvCxnSpPr>
            <a:endCxn id="66" idx="1"/>
          </p:cNvCxnSpPr>
          <p:nvPr/>
        </p:nvCxnSpPr>
        <p:spPr>
          <a:xfrm>
            <a:off x="1398763" y="3872692"/>
            <a:ext cx="490472" cy="2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直线箭头连接符 74"/>
          <p:cNvCxnSpPr>
            <a:stCxn id="66" idx="3"/>
            <a:endCxn id="65" idx="1"/>
          </p:cNvCxnSpPr>
          <p:nvPr/>
        </p:nvCxnSpPr>
        <p:spPr>
          <a:xfrm>
            <a:off x="2749505" y="3875613"/>
            <a:ext cx="223489" cy="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直线箭头连接符 75"/>
          <p:cNvCxnSpPr>
            <a:stCxn id="65" idx="3"/>
            <a:endCxn id="69" idx="1"/>
          </p:cNvCxnSpPr>
          <p:nvPr/>
        </p:nvCxnSpPr>
        <p:spPr>
          <a:xfrm flipV="1">
            <a:off x="3951305" y="3873524"/>
            <a:ext cx="251748" cy="30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直线箭头连接符 76"/>
          <p:cNvCxnSpPr>
            <a:stCxn id="69" idx="3"/>
            <a:endCxn id="70" idx="1"/>
          </p:cNvCxnSpPr>
          <p:nvPr/>
        </p:nvCxnSpPr>
        <p:spPr>
          <a:xfrm flipV="1">
            <a:off x="5063323" y="3869772"/>
            <a:ext cx="175511" cy="37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直线箭头连接符 77"/>
          <p:cNvCxnSpPr>
            <a:stCxn id="70" idx="3"/>
            <a:endCxn id="71" idx="1"/>
          </p:cNvCxnSpPr>
          <p:nvPr/>
        </p:nvCxnSpPr>
        <p:spPr>
          <a:xfrm flipV="1">
            <a:off x="6099104" y="3868842"/>
            <a:ext cx="175511" cy="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9" name="准备 78"/>
          <p:cNvSpPr/>
          <p:nvPr/>
        </p:nvSpPr>
        <p:spPr>
          <a:xfrm>
            <a:off x="1105052" y="3701792"/>
            <a:ext cx="307107" cy="350725"/>
          </a:xfrm>
          <a:prstGeom prst="flowChartPreparat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注册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80" name="终止符 79"/>
          <p:cNvSpPr/>
          <p:nvPr/>
        </p:nvSpPr>
        <p:spPr>
          <a:xfrm rot="16200000">
            <a:off x="8532224" y="3764941"/>
            <a:ext cx="542261" cy="221341"/>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结束</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cxnSp>
        <p:nvCxnSpPr>
          <p:cNvPr id="81" name="直线箭头连接符 80"/>
          <p:cNvCxnSpPr>
            <a:stCxn id="71" idx="3"/>
            <a:endCxn id="85" idx="1"/>
          </p:cNvCxnSpPr>
          <p:nvPr/>
        </p:nvCxnSpPr>
        <p:spPr>
          <a:xfrm>
            <a:off x="7252926" y="3868842"/>
            <a:ext cx="403038" cy="6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5" name="流程 84"/>
          <p:cNvSpPr/>
          <p:nvPr/>
        </p:nvSpPr>
        <p:spPr>
          <a:xfrm>
            <a:off x="7655964" y="3706812"/>
            <a:ext cx="699339" cy="3376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注册成功</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cxnSp>
        <p:nvCxnSpPr>
          <p:cNvPr id="86" name="直线箭头连接符 85"/>
          <p:cNvCxnSpPr>
            <a:stCxn id="85" idx="3"/>
            <a:endCxn id="80" idx="0"/>
          </p:cNvCxnSpPr>
          <p:nvPr/>
        </p:nvCxnSpPr>
        <p:spPr>
          <a:xfrm flipV="1">
            <a:off x="8355303" y="3875611"/>
            <a:ext cx="33738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肘形连接符 91"/>
          <p:cNvCxnSpPr>
            <a:stCxn id="65" idx="2"/>
            <a:endCxn id="66" idx="2"/>
          </p:cNvCxnSpPr>
          <p:nvPr/>
        </p:nvCxnSpPr>
        <p:spPr>
          <a:xfrm rot="5400000">
            <a:off x="2890760" y="3526493"/>
            <a:ext cx="12700" cy="1142780"/>
          </a:xfrm>
          <a:prstGeom prst="bentConnector3">
            <a:avLst>
              <a:gd name="adj1" fmla="val 180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文本框 92"/>
          <p:cNvSpPr txBox="1"/>
          <p:nvPr/>
        </p:nvSpPr>
        <p:spPr>
          <a:xfrm>
            <a:off x="2563731" y="4391946"/>
            <a:ext cx="595035" cy="215444"/>
          </a:xfrm>
          <a:prstGeom prst="rect">
            <a:avLst/>
          </a:prstGeom>
          <a:noFill/>
        </p:spPr>
        <p:txBody>
          <a:bodyPr wrap="none" rtlCol="0">
            <a:spAutoFit/>
          </a:bodyPr>
          <a:lstStyle/>
          <a:p>
            <a:r>
              <a:rPr kumimoji="1" lang="zh-CN" altLang="en-US" sz="800" dirty="0">
                <a:solidFill>
                  <a:srgbClr val="FF0000"/>
                </a:solidFill>
                <a:latin typeface="微软雅黑 Light" panose="020B0502040204020203" pitchFamily="34" charset="-122"/>
                <a:ea typeface="微软雅黑 Light" panose="020B0502040204020203" pitchFamily="34" charset="-122"/>
              </a:rPr>
              <a:t>校验失败</a:t>
            </a:r>
            <a:endParaRPr kumimoji="1" lang="zh-CN" altLang="en-US" sz="800" dirty="0">
              <a:solidFill>
                <a:srgbClr val="FF0000"/>
              </a:solidFill>
              <a:latin typeface="微软雅黑 Light" panose="020B0502040204020203" pitchFamily="34" charset="-122"/>
              <a:ea typeface="微软雅黑 Light" panose="020B0502040204020203" pitchFamily="34" charset="-122"/>
            </a:endParaRPr>
          </a:p>
        </p:txBody>
      </p:sp>
      <p:cxnSp>
        <p:nvCxnSpPr>
          <p:cNvPr id="95" name="肘形连接符 94"/>
          <p:cNvCxnSpPr>
            <a:stCxn id="71" idx="2"/>
            <a:endCxn id="69" idx="2"/>
          </p:cNvCxnSpPr>
          <p:nvPr/>
        </p:nvCxnSpPr>
        <p:spPr>
          <a:xfrm rot="5400000">
            <a:off x="5695675" y="3027697"/>
            <a:ext cx="5611" cy="2130583"/>
          </a:xfrm>
          <a:prstGeom prst="bentConnector3">
            <a:avLst>
              <a:gd name="adj1" fmla="val 4174140"/>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6" name="文本框 95"/>
          <p:cNvSpPr txBox="1"/>
          <p:nvPr/>
        </p:nvSpPr>
        <p:spPr>
          <a:xfrm>
            <a:off x="5400962" y="4391946"/>
            <a:ext cx="595035" cy="215444"/>
          </a:xfrm>
          <a:prstGeom prst="rect">
            <a:avLst/>
          </a:prstGeom>
          <a:noFill/>
        </p:spPr>
        <p:txBody>
          <a:bodyPr wrap="none" rtlCol="0">
            <a:spAutoFit/>
          </a:bodyPr>
          <a:lstStyle/>
          <a:p>
            <a:r>
              <a:rPr kumimoji="1" lang="zh-CN" altLang="en-US" sz="800" dirty="0">
                <a:solidFill>
                  <a:srgbClr val="FF0000"/>
                </a:solidFill>
                <a:latin typeface="微软雅黑 Light" panose="020B0502040204020203" pitchFamily="34" charset="-122"/>
                <a:ea typeface="微软雅黑 Light" panose="020B0502040204020203" pitchFamily="34" charset="-122"/>
              </a:rPr>
              <a:t>校验失败</a:t>
            </a:r>
            <a:endParaRPr kumimoji="1" lang="zh-CN" altLang="en-US" sz="800" dirty="0">
              <a:solidFill>
                <a:srgbClr val="FF0000"/>
              </a:solidFill>
              <a:latin typeface="微软雅黑 Light" panose="020B0502040204020203" pitchFamily="34" charset="-122"/>
              <a:ea typeface="微软雅黑 Light" panose="020B0502040204020203" pitchFamily="34" charset="-122"/>
            </a:endParaRPr>
          </a:p>
        </p:txBody>
      </p:sp>
      <p:sp>
        <p:nvSpPr>
          <p:cNvPr id="97" name="文本框 96"/>
          <p:cNvSpPr txBox="1"/>
          <p:nvPr/>
        </p:nvSpPr>
        <p:spPr>
          <a:xfrm>
            <a:off x="4409672" y="473167"/>
            <a:ext cx="4542776" cy="707886"/>
          </a:xfrm>
          <a:prstGeom prst="rect">
            <a:avLst/>
          </a:prstGeom>
          <a:noFill/>
        </p:spPr>
        <p:txBody>
          <a:bodyPr wrap="square" rtlCol="0">
            <a:spAutoFit/>
          </a:bodyPr>
          <a:lstStyle/>
          <a:p>
            <a:r>
              <a:rPr kumimoji="1" lang="zh-CN" altLang="en-US" sz="1000" dirty="0">
                <a:latin typeface="微软雅黑 Light" panose="020B0502040204020203" pitchFamily="34" charset="-122"/>
                <a:ea typeface="微软雅黑 Light" panose="020B0502040204020203" pitchFamily="34" charset="-122"/>
              </a:rPr>
              <a:t>注意：</a:t>
            </a:r>
            <a:endParaRPr kumimoji="1" lang="en-US" altLang="zh-CN" sz="1000" dirty="0">
              <a:latin typeface="微软雅黑 Light" panose="020B0502040204020203" pitchFamily="34" charset="-122"/>
              <a:ea typeface="微软雅黑 Light" panose="020B0502040204020203" pitchFamily="34" charset="-122"/>
            </a:endParaRPr>
          </a:p>
          <a:p>
            <a:r>
              <a:rPr kumimoji="1" lang="en-US" altLang="zh-CN" sz="1000" dirty="0">
                <a:latin typeface="微软雅黑 Light" panose="020B0502040204020203" pitchFamily="34" charset="-122"/>
                <a:ea typeface="微软雅黑 Light" panose="020B0502040204020203" pitchFamily="34" charset="-122"/>
              </a:rPr>
              <a:t>1</a:t>
            </a:r>
            <a:r>
              <a:rPr kumimoji="1" lang="zh-CN" altLang="en-US" sz="1000" dirty="0">
                <a:latin typeface="微软雅黑 Light" panose="020B0502040204020203" pitchFamily="34" charset="-122"/>
                <a:ea typeface="微软雅黑 Light" panose="020B0502040204020203" pitchFamily="34" charset="-122"/>
              </a:rPr>
              <a:t>、目前防返贫监测</a:t>
            </a:r>
            <a:r>
              <a:rPr kumimoji="1" lang="en-US" altLang="zh-CN" sz="1000" dirty="0">
                <a:latin typeface="微软雅黑 Light" panose="020B0502040204020203" pitchFamily="34" charset="-122"/>
                <a:ea typeface="微软雅黑 Light" panose="020B0502040204020203" pitchFamily="34" charset="-122"/>
              </a:rPr>
              <a:t>APP</a:t>
            </a:r>
            <a:r>
              <a:rPr kumimoji="1" lang="zh-CN" altLang="en-US" sz="1000" dirty="0">
                <a:latin typeface="微软雅黑 Light" panose="020B0502040204020203" pitchFamily="34" charset="-122"/>
                <a:ea typeface="微软雅黑 Light" panose="020B0502040204020203" pitchFamily="34" charset="-122"/>
              </a:rPr>
              <a:t>开放了帮扶责任人</a:t>
            </a:r>
            <a:r>
              <a:rPr kumimoji="1" lang="en-US" altLang="zh-CN" sz="1000" dirty="0">
                <a:latin typeface="微软雅黑 Light" panose="020B0502040204020203" pitchFamily="34" charset="-122"/>
                <a:ea typeface="微软雅黑 Light" panose="020B0502040204020203" pitchFamily="34" charset="-122"/>
              </a:rPr>
              <a:t>\</a:t>
            </a:r>
            <a:r>
              <a:rPr kumimoji="1" lang="zh-CN" altLang="en-US" sz="1000" dirty="0">
                <a:latin typeface="微软雅黑 Light" panose="020B0502040204020203" pitchFamily="34" charset="-122"/>
                <a:ea typeface="微软雅黑 Light" panose="020B0502040204020203" pitchFamily="34" charset="-122"/>
              </a:rPr>
              <a:t>易返贫致贫户的注册功能。</a:t>
            </a:r>
            <a:endParaRPr kumimoji="1" lang="en-US" altLang="zh-CN" sz="1000" dirty="0">
              <a:latin typeface="微软雅黑 Light" panose="020B0502040204020203" pitchFamily="34" charset="-122"/>
              <a:ea typeface="微软雅黑 Light" panose="020B0502040204020203" pitchFamily="34" charset="-122"/>
            </a:endParaRPr>
          </a:p>
          <a:p>
            <a:r>
              <a:rPr kumimoji="1" lang="en-US" altLang="zh-CN" sz="1000" dirty="0">
                <a:latin typeface="微软雅黑 Light" panose="020B0502040204020203" pitchFamily="34" charset="-122"/>
                <a:ea typeface="微软雅黑 Light" panose="020B0502040204020203" pitchFamily="34" charset="-122"/>
              </a:rPr>
              <a:t>2</a:t>
            </a:r>
            <a:r>
              <a:rPr kumimoji="1" lang="zh-CN" altLang="en-US" sz="1000" dirty="0">
                <a:latin typeface="微软雅黑 Light" panose="020B0502040204020203" pitchFamily="34" charset="-122"/>
                <a:ea typeface="微软雅黑 Light" panose="020B0502040204020203" pitchFamily="34" charset="-122"/>
              </a:rPr>
              <a:t>、有携号转网、欠费停机、被运营商列入黑名单等情况的手机号码或手机设置了拒收陌生短信、手机短信空间不够等都有可能导致接收不到短信验证码。</a:t>
            </a:r>
            <a:endParaRPr kumimoji="1" lang="zh-CN" altLang="en-US" sz="1000" dirty="0">
              <a:latin typeface="微软雅黑 Light" panose="020B0502040204020203" pitchFamily="34" charset="-122"/>
              <a:ea typeface="微软雅黑 Light" panose="020B0502040204020203" pitchFamily="34" charset="-122"/>
            </a:endParaRPr>
          </a:p>
        </p:txBody>
      </p:sp>
      <p:pic>
        <p:nvPicPr>
          <p:cNvPr id="5" name="音频 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631"/>
    </mc:Choice>
    <mc:Fallback>
      <p:transition spd="slow" advTm="15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5799" y="296677"/>
            <a:ext cx="5058201" cy="424732"/>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3 </a:t>
            </a:r>
            <a:r>
              <a:rPr lang="zh-CN" altLang="en-US" sz="2400" b="1" dirty="0">
                <a:solidFill>
                  <a:srgbClr val="595757"/>
                </a:solidFill>
                <a:latin typeface="微软雅黑" panose="020B0503020204020204" pitchFamily="34" charset="-122"/>
                <a:ea typeface="微软雅黑" panose="020B0503020204020204" pitchFamily="34" charset="-122"/>
                <a:cs typeface="+mj-cs"/>
              </a:rPr>
              <a:t>账号常见问题</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231345" y="767277"/>
            <a:ext cx="8252393" cy="3163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sz="1100" dirty="0">
                <a:latin typeface="微软雅黑" panose="020B0503020204020204" pitchFamily="34" charset="-122"/>
                <a:ea typeface="微软雅黑" panose="020B0503020204020204" pitchFamily="34" charset="-122"/>
              </a:rPr>
              <a:t>系统账号修改密码、密码重置请当地维护人员在</a:t>
            </a:r>
            <a:r>
              <a:rPr lang="en-US" altLang="zh-CN" sz="1100" dirty="0">
                <a:latin typeface="微软雅黑" panose="020B0503020204020204" pitchFamily="34" charset="-122"/>
                <a:ea typeface="微软雅黑" panose="020B0503020204020204" pitchFamily="34" charset="-122"/>
              </a:rPr>
              <a:t>WEB</a:t>
            </a:r>
            <a:r>
              <a:rPr lang="zh-CN" altLang="en-US" sz="1100" dirty="0">
                <a:latin typeface="微软雅黑" panose="020B0503020204020204" pitchFamily="34" charset="-122"/>
                <a:ea typeface="微软雅黑" panose="020B0503020204020204" pitchFamily="34" charset="-122"/>
              </a:rPr>
              <a:t>维护系统处理</a:t>
            </a:r>
            <a:endParaRPr lang="en-US" altLang="zh-CN" sz="11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79788" y="1492417"/>
            <a:ext cx="3919855" cy="1696720"/>
          </a:xfrm>
          <a:prstGeom prst="rect">
            <a:avLst/>
          </a:prstGeom>
          <a:ln>
            <a:noFill/>
          </a:ln>
          <a:effectLst>
            <a:outerShdw blurRad="50800" dist="38100" dir="5400000" algn="t" rotWithShape="0">
              <a:prstClr val="black">
                <a:alpha val="40000"/>
              </a:prstClr>
            </a:outerShdw>
          </a:effectLst>
        </p:spPr>
      </p:pic>
      <p:sp>
        <p:nvSpPr>
          <p:cNvPr id="9" name="文本框 8"/>
          <p:cNvSpPr txBox="1"/>
          <p:nvPr/>
        </p:nvSpPr>
        <p:spPr>
          <a:xfrm>
            <a:off x="275589" y="4321810"/>
            <a:ext cx="8339021" cy="570284"/>
          </a:xfrm>
          <a:prstGeom prst="rect">
            <a:avLst/>
          </a:prstGeom>
          <a:noFill/>
        </p:spPr>
        <p:txBody>
          <a:bodyPr wrap="square" rtlCol="0">
            <a:spAutoFit/>
          </a:bodyPr>
          <a:lstStyle/>
          <a:p>
            <a:pPr marL="285750" indent="-285750" algn="l">
              <a:lnSpc>
                <a:spcPct val="150000"/>
              </a:lnSpc>
              <a:buFont typeface="Wingdings" panose="05000000000000000000" pitchFamily="2" charset="2"/>
              <a:buChar char="ü"/>
            </a:pPr>
            <a:r>
              <a:rPr lang="zh-CN" altLang="en-US" sz="1100" dirty="0">
                <a:latin typeface="微软雅黑" panose="020B0503020204020204" pitchFamily="34" charset="-122"/>
                <a:ea typeface="微软雅黑" panose="020B0503020204020204" pitchFamily="34" charset="-122"/>
                <a:sym typeface="+mn-ea"/>
              </a:rPr>
              <a:t>行政区划调整后，用户账号变动我们会定期统一处理，各地管理人员可以在</a:t>
            </a:r>
            <a:r>
              <a:rPr lang="en-US" altLang="zh-CN" sz="1100" dirty="0">
                <a:latin typeface="微软雅黑" panose="020B0503020204020204" pitchFamily="34" charset="-122"/>
                <a:ea typeface="微软雅黑" panose="020B0503020204020204" pitchFamily="34" charset="-122"/>
                <a:sym typeface="+mn-ea"/>
              </a:rPr>
              <a:t>WEB</a:t>
            </a:r>
            <a:r>
              <a:rPr lang="zh-CN" altLang="en-US" sz="1100" dirty="0">
                <a:latin typeface="微软雅黑" panose="020B0503020204020204" pitchFamily="34" charset="-122"/>
                <a:ea typeface="微软雅黑" panose="020B0503020204020204" pitchFamily="34" charset="-122"/>
                <a:sym typeface="+mn-ea"/>
              </a:rPr>
              <a:t>维护系统查询到</a:t>
            </a:r>
            <a:endParaRPr lang="en-US" altLang="zh-CN" sz="1100" dirty="0">
              <a:latin typeface="微软雅黑" panose="020B0503020204020204" pitchFamily="34" charset="-122"/>
              <a:ea typeface="微软雅黑" panose="020B0503020204020204" pitchFamily="34" charset="-122"/>
              <a:sym typeface="+mn-ea"/>
            </a:endParaRPr>
          </a:p>
          <a:p>
            <a:pPr marL="285750" indent="-285750" algn="l">
              <a:lnSpc>
                <a:spcPct val="150000"/>
              </a:lnSpc>
              <a:buFont typeface="Wingdings" panose="05000000000000000000" pitchFamily="2" charset="2"/>
              <a:buChar char="ü"/>
            </a:pPr>
            <a:r>
              <a:rPr lang="zh-CN" altLang="en-US" sz="1100" dirty="0">
                <a:latin typeface="微软雅黑" panose="020B0503020204020204" pitchFamily="34" charset="-122"/>
                <a:ea typeface="微软雅黑" panose="020B0503020204020204" pitchFamily="34" charset="-122"/>
                <a:sym typeface="+mn-ea"/>
              </a:rPr>
              <a:t>以后会考虑把新增和修改账号、归属行政区划修改、权限管理下放给地方</a:t>
            </a:r>
            <a:endParaRPr lang="en-US" altLang="zh-CN" sz="11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275589" y="3498850"/>
            <a:ext cx="8083951" cy="570284"/>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zh-CN" altLang="en-US" sz="1100" dirty="0">
                <a:latin typeface="微软雅黑" panose="020B0503020204020204" pitchFamily="34" charset="-122"/>
                <a:ea typeface="微软雅黑" panose="020B0503020204020204" pitchFamily="34" charset="-122"/>
                <a:sym typeface="+mn-ea"/>
              </a:rPr>
              <a:t>帮扶责任人用自己的手机号码为易致贫返贫户注册账号的情况，易致贫返贫户有手机后，帮扶责任人可以把原来的账号注销后重新注册为帮扶责任人</a:t>
            </a:r>
            <a:endParaRPr lang="zh-CN" altLang="en-US" sz="1100" dirty="0">
              <a:latin typeface="微软雅黑" panose="020B0503020204020204" pitchFamily="34" charset="-122"/>
              <a:ea typeface="微软雅黑" panose="020B0503020204020204" pitchFamily="34" charset="-122"/>
              <a:sym typeface="+mn-ea"/>
            </a:endParaRPr>
          </a:p>
        </p:txBody>
      </p:sp>
      <p:pic>
        <p:nvPicPr>
          <p:cNvPr id="5" name="音频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010"/>
    </mc:Choice>
    <mc:Fallback>
      <p:transition spd="slow" advTm="9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流程 18"/>
          <p:cNvSpPr/>
          <p:nvPr/>
        </p:nvSpPr>
        <p:spPr>
          <a:xfrm>
            <a:off x="5331658" y="1343955"/>
            <a:ext cx="3374065" cy="40011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流程 17"/>
          <p:cNvSpPr/>
          <p:nvPr/>
        </p:nvSpPr>
        <p:spPr>
          <a:xfrm>
            <a:off x="5334000" y="1733106"/>
            <a:ext cx="3374065" cy="806746"/>
          </a:xfrm>
          <a:prstGeom prst="flowChartProcess">
            <a:avLst/>
          </a:prstGeom>
          <a:solidFill>
            <a:srgbClr val="2867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275799" y="296677"/>
            <a:ext cx="6734601" cy="535531"/>
          </a:xfrm>
          <a:prstGeom prst="rect">
            <a:avLst/>
          </a:prstGeom>
          <a:noFill/>
        </p:spPr>
        <p:txBody>
          <a:bodyPr wrap="square" rtlCol="0">
            <a:spAutoFit/>
          </a:bodyPr>
          <a:lstStyle/>
          <a:p>
            <a:pPr>
              <a:lnSpc>
                <a:spcPct val="90000"/>
              </a:lnSpc>
              <a:spcBef>
                <a:spcPct val="0"/>
              </a:spcBef>
            </a:pPr>
            <a:r>
              <a:rPr lang="en-US" altLang="zh-CN" sz="3200" b="1" dirty="0">
                <a:solidFill>
                  <a:srgbClr val="595757"/>
                </a:solidFill>
                <a:latin typeface="微软雅黑" panose="020B0503020204020204" pitchFamily="34" charset="-122"/>
                <a:ea typeface="微软雅黑" panose="020B0503020204020204" pitchFamily="34" charset="-122"/>
                <a:cs typeface="+mj-cs"/>
              </a:rPr>
              <a:t>4</a:t>
            </a:r>
            <a:r>
              <a:rPr lang="zh-CN" altLang="en-US" sz="3200" b="1" dirty="0">
                <a:solidFill>
                  <a:srgbClr val="595757"/>
                </a:solidFill>
                <a:latin typeface="微软雅黑" panose="020B0503020204020204" pitchFamily="34" charset="-122"/>
                <a:ea typeface="微软雅黑" panose="020B0503020204020204" pitchFamily="34" charset="-122"/>
                <a:cs typeface="+mj-cs"/>
              </a:rPr>
              <a:t> 帮扶责任人看到的脱贫户不准确</a:t>
            </a:r>
            <a:endParaRPr lang="en-US" altLang="zh-CN" sz="3200" b="1" dirty="0">
              <a:solidFill>
                <a:srgbClr val="595757"/>
              </a:solidFill>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8045" y="2024226"/>
            <a:ext cx="1613712" cy="1613712"/>
          </a:xfrm>
          <a:prstGeom prst="rect">
            <a:avLst/>
          </a:prstGeom>
        </p:spPr>
      </p:pic>
      <p:sp>
        <p:nvSpPr>
          <p:cNvPr id="4" name="爆炸形 1 3"/>
          <p:cNvSpPr/>
          <p:nvPr/>
        </p:nvSpPr>
        <p:spPr>
          <a:xfrm>
            <a:off x="2969801" y="1114420"/>
            <a:ext cx="1938897" cy="1819612"/>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latin typeface="微软雅黑 Light" panose="020B0502040204020203" pitchFamily="34" charset="-122"/>
                <a:ea typeface="微软雅黑 Light" panose="020B0502040204020203" pitchFamily="34" charset="-122"/>
              </a:rPr>
              <a:t>看到了非本人结对帮扶的脱贫户</a:t>
            </a:r>
            <a:endParaRPr kumimoji="1" lang="zh-CN" altLang="en-US" sz="1000" dirty="0">
              <a:latin typeface="微软雅黑 Light" panose="020B0502040204020203" pitchFamily="34" charset="-122"/>
              <a:ea typeface="微软雅黑 Light" panose="020B0502040204020203" pitchFamily="34" charset="-122"/>
            </a:endParaRPr>
          </a:p>
        </p:txBody>
      </p:sp>
      <p:sp>
        <p:nvSpPr>
          <p:cNvPr id="9" name="爆炸形 1 8"/>
          <p:cNvSpPr/>
          <p:nvPr/>
        </p:nvSpPr>
        <p:spPr>
          <a:xfrm>
            <a:off x="2969801" y="2934032"/>
            <a:ext cx="1938897" cy="1819612"/>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latin typeface="微软雅黑 Light" panose="020B0502040204020203" pitchFamily="34" charset="-122"/>
                <a:ea typeface="微软雅黑 Light" panose="020B0502040204020203" pitchFamily="34" charset="-122"/>
              </a:rPr>
              <a:t>看不到自己结对帮扶的所有脱贫户</a:t>
            </a:r>
            <a:endParaRPr kumimoji="1" lang="zh-CN" altLang="en-US" sz="1000" dirty="0">
              <a:latin typeface="微软雅黑 Light" panose="020B0502040204020203" pitchFamily="34" charset="-122"/>
              <a:ea typeface="微软雅黑 Light" panose="020B0502040204020203"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21520">
            <a:off x="2292528" y="2077249"/>
            <a:ext cx="407434" cy="532159"/>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198">
            <a:off x="2264471" y="3158467"/>
            <a:ext cx="407434" cy="532159"/>
          </a:xfrm>
          <a:prstGeom prst="rect">
            <a:avLst/>
          </a:prstGeom>
        </p:spPr>
      </p:pic>
      <p:sp>
        <p:nvSpPr>
          <p:cNvPr id="16" name="文本框 15"/>
          <p:cNvSpPr txBox="1"/>
          <p:nvPr/>
        </p:nvSpPr>
        <p:spPr>
          <a:xfrm>
            <a:off x="5334863" y="1911319"/>
            <a:ext cx="3276150" cy="400110"/>
          </a:xfrm>
          <a:prstGeom prst="rect">
            <a:avLst/>
          </a:prstGeom>
          <a:noFill/>
        </p:spPr>
        <p:txBody>
          <a:bodyPr wrap="square" rtlCol="0">
            <a:spAutoFit/>
          </a:bodyPr>
          <a:lstStyle/>
          <a:p>
            <a:r>
              <a:rPr kumimoji="1" lang="zh-CN" altLang="en-US" sz="1000" b="1" dirty="0">
                <a:solidFill>
                  <a:schemeClr val="bg1"/>
                </a:solidFill>
                <a:latin typeface="微软雅黑 Light" panose="020B0502040204020203" pitchFamily="34" charset="-122"/>
                <a:ea typeface="微软雅黑 Light" panose="020B0502040204020203" pitchFamily="34" charset="-122"/>
              </a:rPr>
              <a:t>解决办法：在业务管理子系统中维护帮扶责任人手机号，使其唯一。</a:t>
            </a:r>
            <a:endParaRPr kumimoji="1" lang="zh-CN" altLang="en-US" sz="1000" b="1" dirty="0">
              <a:solidFill>
                <a:schemeClr val="bg1"/>
              </a:solidFill>
              <a:latin typeface="微软雅黑 Light" panose="020B0502040204020203" pitchFamily="34" charset="-122"/>
              <a:ea typeface="微软雅黑 Light" panose="020B0502040204020203" pitchFamily="34" charset="-122"/>
            </a:endParaRPr>
          </a:p>
        </p:txBody>
      </p:sp>
      <p:sp>
        <p:nvSpPr>
          <p:cNvPr id="17" name="文本框 16"/>
          <p:cNvSpPr txBox="1"/>
          <p:nvPr/>
        </p:nvSpPr>
        <p:spPr>
          <a:xfrm>
            <a:off x="5331657" y="1427415"/>
            <a:ext cx="2993635" cy="246221"/>
          </a:xfrm>
          <a:prstGeom prst="rect">
            <a:avLst/>
          </a:prstGeom>
          <a:noFill/>
        </p:spPr>
        <p:txBody>
          <a:bodyPr wrap="square" rtlCol="0">
            <a:spAutoFit/>
          </a:bodyPr>
          <a:lstStyle/>
          <a:p>
            <a:r>
              <a:rPr kumimoji="1" lang="zh-CN" altLang="en-US" sz="1000" dirty="0">
                <a:latin typeface="微软雅黑 Light" panose="020B0502040204020203" pitchFamily="34" charset="-122"/>
                <a:ea typeface="微软雅黑 Light" panose="020B0502040204020203" pitchFamily="34" charset="-122"/>
              </a:rPr>
              <a:t>原因：存在两个及以上手机号相同的帮扶责任人。</a:t>
            </a:r>
            <a:endParaRPr kumimoji="1" lang="zh-CN" altLang="en-US" sz="1000" dirty="0">
              <a:latin typeface="微软雅黑 Light" panose="020B0502040204020203" pitchFamily="34" charset="-122"/>
              <a:ea typeface="微软雅黑 Light" panose="020B0502040204020203" pitchFamily="34" charset="-122"/>
            </a:endParaRPr>
          </a:p>
        </p:txBody>
      </p:sp>
      <p:sp>
        <p:nvSpPr>
          <p:cNvPr id="20" name="流程 19"/>
          <p:cNvSpPr/>
          <p:nvPr/>
        </p:nvSpPr>
        <p:spPr>
          <a:xfrm>
            <a:off x="5331658" y="3066272"/>
            <a:ext cx="3374065" cy="40011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流程 20"/>
          <p:cNvSpPr/>
          <p:nvPr/>
        </p:nvSpPr>
        <p:spPr>
          <a:xfrm>
            <a:off x="5334000" y="3455423"/>
            <a:ext cx="3374065" cy="730338"/>
          </a:xfrm>
          <a:prstGeom prst="flowChartProcess">
            <a:avLst/>
          </a:prstGeom>
          <a:solidFill>
            <a:srgbClr val="2867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5334863" y="3623003"/>
            <a:ext cx="3276150" cy="400110"/>
          </a:xfrm>
          <a:prstGeom prst="rect">
            <a:avLst/>
          </a:prstGeom>
          <a:noFill/>
        </p:spPr>
        <p:txBody>
          <a:bodyPr wrap="square" rtlCol="0">
            <a:spAutoFit/>
          </a:bodyPr>
          <a:lstStyle/>
          <a:p>
            <a:r>
              <a:rPr kumimoji="1" lang="zh-CN" altLang="en-US" sz="1000" b="1" dirty="0">
                <a:solidFill>
                  <a:schemeClr val="bg1"/>
                </a:solidFill>
                <a:latin typeface="微软雅黑 Light" panose="020B0502040204020203" pitchFamily="34" charset="-122"/>
                <a:ea typeface="微软雅黑 Light" panose="020B0502040204020203" pitchFamily="34" charset="-122"/>
              </a:rPr>
              <a:t>解决办法：在业务管理子系统中维护帮扶责任人的帮扶结对关系，使其有效。</a:t>
            </a:r>
            <a:endParaRPr kumimoji="1" lang="zh-CN" altLang="en-US" sz="1000" b="1" dirty="0">
              <a:solidFill>
                <a:schemeClr val="bg1"/>
              </a:solidFill>
              <a:latin typeface="微软雅黑 Light" panose="020B0502040204020203" pitchFamily="34" charset="-122"/>
              <a:ea typeface="微软雅黑 Light" panose="020B0502040204020203" pitchFamily="34" charset="-122"/>
            </a:endParaRPr>
          </a:p>
        </p:txBody>
      </p:sp>
      <p:sp>
        <p:nvSpPr>
          <p:cNvPr id="23" name="文本框 22"/>
          <p:cNvSpPr txBox="1"/>
          <p:nvPr/>
        </p:nvSpPr>
        <p:spPr>
          <a:xfrm>
            <a:off x="5331658" y="3149732"/>
            <a:ext cx="2241934" cy="246221"/>
          </a:xfrm>
          <a:prstGeom prst="rect">
            <a:avLst/>
          </a:prstGeom>
          <a:noFill/>
        </p:spPr>
        <p:txBody>
          <a:bodyPr wrap="square" rtlCol="0">
            <a:spAutoFit/>
          </a:bodyPr>
          <a:lstStyle/>
          <a:p>
            <a:r>
              <a:rPr kumimoji="1" lang="zh-CN" altLang="en-US" sz="1000" dirty="0">
                <a:latin typeface="微软雅黑 Light" panose="020B0502040204020203" pitchFamily="34" charset="-122"/>
                <a:ea typeface="微软雅黑 Light" panose="020B0502040204020203" pitchFamily="34" charset="-122"/>
              </a:rPr>
              <a:t>原因</a:t>
            </a:r>
            <a:r>
              <a:rPr kumimoji="1" lang="en-US" altLang="zh-CN" sz="1000" dirty="0">
                <a:latin typeface="微软雅黑 Light" panose="020B0502040204020203" pitchFamily="34" charset="-122"/>
                <a:ea typeface="微软雅黑 Light" panose="020B0502040204020203" pitchFamily="34" charset="-122"/>
              </a:rPr>
              <a:t>1</a:t>
            </a:r>
            <a:r>
              <a:rPr kumimoji="1" lang="zh-CN" altLang="en-US" sz="1000" dirty="0">
                <a:latin typeface="微软雅黑 Light" panose="020B0502040204020203" pitchFamily="34" charset="-122"/>
                <a:ea typeface="微软雅黑 Light" panose="020B0502040204020203" pitchFamily="34" charset="-122"/>
              </a:rPr>
              <a:t>：帮扶结对关系过期。</a:t>
            </a:r>
            <a:endParaRPr kumimoji="1" lang="zh-CN" altLang="en-US" sz="1000" dirty="0">
              <a:latin typeface="微软雅黑 Light" panose="020B0502040204020203" pitchFamily="34" charset="-122"/>
              <a:ea typeface="微软雅黑 Light" panose="020B0502040204020203" pitchFamily="34" charset="-122"/>
            </a:endParaRPr>
          </a:p>
        </p:txBody>
      </p:sp>
      <p:sp>
        <p:nvSpPr>
          <p:cNvPr id="24" name="流程 23"/>
          <p:cNvSpPr/>
          <p:nvPr/>
        </p:nvSpPr>
        <p:spPr>
          <a:xfrm>
            <a:off x="5331658" y="4256190"/>
            <a:ext cx="3374065" cy="40011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p:cNvSpPr txBox="1"/>
          <p:nvPr/>
        </p:nvSpPr>
        <p:spPr>
          <a:xfrm>
            <a:off x="5331658" y="4339650"/>
            <a:ext cx="2241934" cy="246221"/>
          </a:xfrm>
          <a:prstGeom prst="rect">
            <a:avLst/>
          </a:prstGeom>
          <a:noFill/>
        </p:spPr>
        <p:txBody>
          <a:bodyPr wrap="square" rtlCol="0">
            <a:spAutoFit/>
          </a:bodyPr>
          <a:lstStyle/>
          <a:p>
            <a:r>
              <a:rPr kumimoji="1" lang="zh-CN" altLang="en-US" sz="1000" dirty="0">
                <a:latin typeface="微软雅黑 Light" panose="020B0502040204020203" pitchFamily="34" charset="-122"/>
                <a:ea typeface="微软雅黑 Light" panose="020B0502040204020203" pitchFamily="34" charset="-122"/>
              </a:rPr>
              <a:t>原因</a:t>
            </a:r>
            <a:r>
              <a:rPr kumimoji="1" lang="en-US" altLang="zh-CN" sz="1000" dirty="0">
                <a:latin typeface="微软雅黑 Light" panose="020B0502040204020203" pitchFamily="34" charset="-122"/>
                <a:ea typeface="微软雅黑 Light" panose="020B0502040204020203" pitchFamily="34" charset="-122"/>
              </a:rPr>
              <a:t>2</a:t>
            </a:r>
            <a:r>
              <a:rPr kumimoji="1" lang="zh-CN" altLang="en-US" sz="1000" dirty="0">
                <a:latin typeface="微软雅黑 Light" panose="020B0502040204020203" pitchFamily="34" charset="-122"/>
                <a:ea typeface="微软雅黑 Light" panose="020B0502040204020203" pitchFamily="34" charset="-122"/>
              </a:rPr>
              <a:t>：脱贫户整户去世或销户。</a:t>
            </a:r>
            <a:endParaRPr kumimoji="1" lang="zh-CN" altLang="en-US" sz="1000" dirty="0">
              <a:latin typeface="微软雅黑 Light" panose="020B0502040204020203" pitchFamily="34" charset="-122"/>
              <a:ea typeface="微软雅黑 Light" panose="020B0502040204020203" pitchFamily="34" charset="-122"/>
            </a:endParaRPr>
          </a:p>
        </p:txBody>
      </p:sp>
      <p:pic>
        <p:nvPicPr>
          <p:cNvPr id="2" name="音频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593"/>
    </mc:Choice>
    <mc:Fallback>
      <p:transition spd="slow" advTm="5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665171" y="1089522"/>
            <a:ext cx="1859027" cy="2754600"/>
          </a:xfrm>
          <a:prstGeom prst="rect">
            <a:avLst/>
          </a:prstGeom>
          <a:solidFill>
            <a:schemeClr val="accent1">
              <a:lumMod val="40000"/>
              <a:lumOff val="60000"/>
            </a:schemeClr>
          </a:solidFill>
          <a:ln>
            <a:solidFill>
              <a:srgbClr val="00B0F0"/>
            </a:solidFill>
          </a:ln>
        </p:spPr>
        <p:txBody>
          <a:bodyPr wrap="square" rtlCol="0">
            <a:spAutoFit/>
          </a:bodyPr>
          <a:lstStyle/>
          <a:p>
            <a:endParaRPr lang="en-US" altLang="zh-CN" sz="5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系统管理</a:t>
            </a: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p:txBody>
      </p:sp>
      <p:pic>
        <p:nvPicPr>
          <p:cNvPr id="18" name="图片 2"/>
          <p:cNvPicPr>
            <a:picLocks noChangeAspect="1"/>
          </p:cNvPicPr>
          <p:nvPr>
            <p:custDataLst>
              <p:tags r:id="rId1"/>
            </p:custDataLst>
          </p:nvPr>
        </p:nvPicPr>
        <p:blipFill rotWithShape="1">
          <a:blip r:embed="rId2"/>
          <a:srcRect l="48165" t="-598" r="108" b="23113"/>
          <a:stretch>
            <a:fillRect/>
          </a:stretch>
        </p:blipFill>
        <p:spPr>
          <a:xfrm>
            <a:off x="3628723" y="1029902"/>
            <a:ext cx="4134053" cy="2981139"/>
          </a:xfrm>
          <a:prstGeom prst="rect">
            <a:avLst/>
          </a:prstGeom>
          <a:noFill/>
          <a:ln>
            <a:noFill/>
          </a:ln>
        </p:spPr>
      </p:pic>
      <p:sp>
        <p:nvSpPr>
          <p:cNvPr id="2" name="文本框 1"/>
          <p:cNvSpPr txBox="1"/>
          <p:nvPr/>
        </p:nvSpPr>
        <p:spPr>
          <a:xfrm>
            <a:off x="495935" y="176530"/>
            <a:ext cx="5265420" cy="461665"/>
          </a:xfrm>
          <a:prstGeom prst="rect">
            <a:avLst/>
          </a:prstGeom>
          <a:noFill/>
        </p:spPr>
        <p:txBody>
          <a:bodyPr wrap="square" rtlCol="0">
            <a:spAutoFit/>
          </a:bodyPr>
          <a:lstStyle>
            <a:defPPr>
              <a:defRPr lang="zh-CN"/>
            </a:defPPr>
            <a:lvl1pPr>
              <a:defRPr sz="3300">
                <a:latin typeface="微软雅黑" panose="020B0503020204020204" pitchFamily="34" charset="-122"/>
                <a:ea typeface="微软雅黑" panose="020B0503020204020204" pitchFamily="34" charset="-122"/>
                <a:cs typeface="+mj-cs"/>
              </a:defRPr>
            </a:lvl1pPr>
          </a:lstStyle>
          <a:p>
            <a:r>
              <a:rPr lang="zh-CN" altLang="en-US" sz="2400" b="1" dirty="0"/>
              <a:t>电脑端维护系统功能</a:t>
            </a:r>
            <a:endParaRPr lang="zh-CN" altLang="en-US" sz="2400" b="1" dirty="0"/>
          </a:p>
        </p:txBody>
      </p:sp>
      <p:sp>
        <p:nvSpPr>
          <p:cNvPr id="5" name="文本框 4"/>
          <p:cNvSpPr txBox="1"/>
          <p:nvPr/>
        </p:nvSpPr>
        <p:spPr>
          <a:xfrm>
            <a:off x="1665171" y="4052057"/>
            <a:ext cx="5144704" cy="600164"/>
          </a:xfrm>
          <a:prstGeom prst="rect">
            <a:avLst/>
          </a:prstGeom>
          <a:solidFill>
            <a:schemeClr val="accent1">
              <a:lumMod val="40000"/>
              <a:lumOff val="60000"/>
            </a:schemeClr>
          </a:solidFill>
          <a:ln>
            <a:solidFill>
              <a:srgbClr val="00B0F0"/>
            </a:solidFill>
          </a:ln>
        </p:spPr>
        <p:txBody>
          <a:bodyPr wrap="square" rtlCol="0">
            <a:spAutoFit/>
          </a:bodyPr>
          <a:lstStyle/>
          <a:p>
            <a:endParaRPr lang="en-US" altLang="zh-CN" sz="5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内容</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管理</a:t>
            </a:r>
            <a:endParaRPr lang="zh-CN" altLang="en-US" sz="14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2087608" y="2278798"/>
            <a:ext cx="967883" cy="275590"/>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用户管理</a:t>
            </a:r>
            <a:endParaRPr lang="zh-CN" altLang="en-US" sz="12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3966210" y="2910026"/>
            <a:ext cx="1299410" cy="261610"/>
          </a:xfrm>
          <a:prstGeom prst="rect">
            <a:avLst/>
          </a:prstGeom>
          <a:solidFill>
            <a:srgbClr val="00B0F0"/>
          </a:solidFill>
        </p:spPr>
        <p:txBody>
          <a:bodyPr wrap="square" rtlCol="0">
            <a:spAutoFit/>
          </a:bodyPr>
          <a:lstStyle/>
          <a:p>
            <a:pPr algn="ctr"/>
            <a:r>
              <a:rPr lang="zh-CN" altLang="en-US" sz="1100" dirty="0">
                <a:latin typeface="微软雅黑" panose="020B0503020204020204" pitchFamily="34" charset="-122"/>
                <a:ea typeface="微软雅黑" panose="020B0503020204020204" pitchFamily="34" charset="-122"/>
              </a:rPr>
              <a:t>易返贫致贫户</a:t>
            </a:r>
            <a:endParaRPr lang="zh-CN" altLang="en-US" sz="11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stretch>
            <a:fillRect/>
          </a:stretch>
        </p:blipFill>
        <p:spPr>
          <a:xfrm>
            <a:off x="4904889" y="2416593"/>
            <a:ext cx="565785" cy="211455"/>
          </a:xfrm>
          <a:prstGeom prst="rect">
            <a:avLst/>
          </a:prstGeom>
        </p:spPr>
      </p:pic>
      <p:sp>
        <p:nvSpPr>
          <p:cNvPr id="11" name="文本框 10"/>
          <p:cNvSpPr txBox="1"/>
          <p:nvPr/>
        </p:nvSpPr>
        <p:spPr>
          <a:xfrm>
            <a:off x="4134582" y="2340469"/>
            <a:ext cx="894080" cy="306705"/>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采集进度</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951172" y="4247031"/>
            <a:ext cx="1386038" cy="276999"/>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内容编辑和发布</a:t>
            </a:r>
            <a:endParaRPr lang="zh-CN" altLang="en-US" sz="12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2525107" y="4248440"/>
            <a:ext cx="1164578" cy="275590"/>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栏目管理</a:t>
            </a:r>
            <a:endParaRPr lang="zh-CN" altLang="en-US" sz="12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2087608" y="1771609"/>
            <a:ext cx="967883" cy="275590"/>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组织管理</a:t>
            </a:r>
            <a:endParaRPr lang="zh-CN" altLang="en-US" sz="12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2087608" y="2785987"/>
            <a:ext cx="967883" cy="275590"/>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角色管理</a:t>
            </a:r>
            <a:endParaRPr lang="zh-CN" altLang="en-US" sz="12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2087608" y="3293175"/>
            <a:ext cx="967883" cy="275590"/>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日志管理</a:t>
            </a:r>
            <a:endParaRPr lang="zh-CN" altLang="en-US" sz="12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4"/>
          <a:srcRect t="-7896" r="9822" b="13281"/>
          <a:stretch>
            <a:fillRect/>
          </a:stretch>
        </p:blipFill>
        <p:spPr>
          <a:xfrm>
            <a:off x="5337210" y="2285594"/>
            <a:ext cx="1368394" cy="342454"/>
          </a:xfrm>
          <a:prstGeom prst="rect">
            <a:avLst/>
          </a:prstGeom>
        </p:spPr>
      </p:pic>
      <p:pic>
        <p:nvPicPr>
          <p:cNvPr id="8" name="图片 7"/>
          <p:cNvPicPr>
            <a:picLocks noChangeAspect="1"/>
          </p:cNvPicPr>
          <p:nvPr/>
        </p:nvPicPr>
        <p:blipFill>
          <a:blip r:embed="rId5"/>
          <a:stretch>
            <a:fillRect/>
          </a:stretch>
        </p:blipFill>
        <p:spPr>
          <a:xfrm>
            <a:off x="5265620" y="1985809"/>
            <a:ext cx="1439983" cy="361950"/>
          </a:xfrm>
          <a:prstGeom prst="rect">
            <a:avLst/>
          </a:prstGeom>
        </p:spPr>
      </p:pic>
      <p:sp>
        <p:nvSpPr>
          <p:cNvPr id="20" name="文本框 19"/>
          <p:cNvSpPr txBox="1"/>
          <p:nvPr/>
        </p:nvSpPr>
        <p:spPr>
          <a:xfrm>
            <a:off x="5533602" y="4229522"/>
            <a:ext cx="1172001" cy="276999"/>
          </a:xfrm>
          <a:prstGeom prst="rect">
            <a:avLst/>
          </a:prstGeom>
          <a:solidFill>
            <a:schemeClr val="bg1"/>
          </a:solidFill>
          <a:ln>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内容审核</a:t>
            </a:r>
            <a:endParaRPr lang="zh-CN" altLang="en-US" sz="1200" dirty="0">
              <a:latin typeface="微软雅黑" panose="020B0503020204020204" pitchFamily="34" charset="-122"/>
              <a:ea typeface="微软雅黑" panose="020B0503020204020204" pitchFamily="34" charset="-122"/>
            </a:endParaRPr>
          </a:p>
        </p:txBody>
      </p:sp>
      <p:pic>
        <p:nvPicPr>
          <p:cNvPr id="6" name="音频 5">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068"/>
    </mc:Choice>
    <mc:Fallback>
      <p:transition spd="slow" advTm="9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75799" y="296677"/>
            <a:ext cx="5058201" cy="535531"/>
          </a:xfrm>
          <a:prstGeom prst="rect">
            <a:avLst/>
          </a:prstGeom>
          <a:noFill/>
        </p:spPr>
        <p:txBody>
          <a:bodyPr wrap="square" rtlCol="0">
            <a:spAutoFit/>
          </a:bodyPr>
          <a:lstStyle/>
          <a:p>
            <a:pPr>
              <a:lnSpc>
                <a:spcPct val="90000"/>
              </a:lnSpc>
              <a:spcBef>
                <a:spcPct val="0"/>
              </a:spcBef>
            </a:pPr>
            <a:r>
              <a:rPr lang="en-US" altLang="zh-CN" sz="3200" b="1" dirty="0">
                <a:solidFill>
                  <a:srgbClr val="595757"/>
                </a:solidFill>
                <a:latin typeface="微软雅黑" panose="020B0503020204020204" pitchFamily="34" charset="-122"/>
                <a:ea typeface="微软雅黑" panose="020B0503020204020204" pitchFamily="34" charset="-122"/>
                <a:cs typeface="+mj-cs"/>
              </a:rPr>
              <a:t>5</a:t>
            </a:r>
            <a:r>
              <a:rPr lang="zh-CN" altLang="en-US" sz="3200" b="1" dirty="0">
                <a:solidFill>
                  <a:srgbClr val="595757"/>
                </a:solidFill>
                <a:latin typeface="微软雅黑" panose="020B0503020204020204" pitchFamily="34" charset="-122"/>
                <a:ea typeface="微软雅黑" panose="020B0503020204020204" pitchFamily="34" charset="-122"/>
                <a:cs typeface="+mj-cs"/>
              </a:rPr>
              <a:t> 位置采集原理和建议</a:t>
            </a:r>
            <a:endParaRPr lang="en-US" altLang="zh-CN" sz="3200" b="1" dirty="0">
              <a:solidFill>
                <a:srgbClr val="595757"/>
              </a:solidFill>
              <a:latin typeface="微软雅黑" panose="020B0503020204020204" pitchFamily="34" charset="-122"/>
              <a:ea typeface="微软雅黑" panose="020B0503020204020204" pitchFamily="34" charset="-122"/>
              <a:cs typeface="+mj-cs"/>
            </a:endParaRPr>
          </a:p>
        </p:txBody>
      </p:sp>
      <p:sp>
        <p:nvSpPr>
          <p:cNvPr id="3" name="矩形 2"/>
          <p:cNvSpPr/>
          <p:nvPr/>
        </p:nvSpPr>
        <p:spPr>
          <a:xfrm>
            <a:off x="419100" y="953216"/>
            <a:ext cx="8305800" cy="1994649"/>
          </a:xfrm>
          <a:prstGeom prst="rect">
            <a:avLst/>
          </a:prstGeom>
          <a:solidFill>
            <a:schemeClr val="bg1">
              <a:lumMod val="85000"/>
            </a:schemeClr>
          </a:solidFill>
        </p:spPr>
        <p:txBody>
          <a:bodyPr wrap="square">
            <a:spAutoFit/>
          </a:bodyPr>
          <a:lstStyle/>
          <a:p>
            <a:pPr algn="just">
              <a:lnSpc>
                <a:spcPct val="150000"/>
              </a:lnSpc>
            </a:pPr>
            <a:r>
              <a:rPr lang="en-US" altLang="zh-CN" sz="1400" b="1" kern="100" dirty="0">
                <a:latin typeface="微软雅黑 Light" panose="020B0502040204020203" pitchFamily="34" charset="-122"/>
                <a:ea typeface="微软雅黑 Light" panose="020B0502040204020203" pitchFamily="34" charset="-122"/>
                <a:cs typeface="Times New Roman" panose="02020603050405020304" pitchFamily="18" charset="0"/>
              </a:rPr>
              <a:t>6.1</a:t>
            </a:r>
            <a:r>
              <a:rPr lang="zh-CN" altLang="en-US" sz="1400" b="1" kern="100" dirty="0">
                <a:latin typeface="微软雅黑 Light" panose="020B0502040204020203" pitchFamily="34" charset="-122"/>
                <a:ea typeface="微软雅黑 Light" panose="020B0502040204020203" pitchFamily="34" charset="-122"/>
                <a:cs typeface="Times New Roman" panose="02020603050405020304" pitchFamily="18" charset="0"/>
              </a:rPr>
              <a:t> 原理：</a:t>
            </a:r>
            <a:endParaRPr lang="en-US" altLang="zh-CN" sz="1400" b="1"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建档立卡</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APP</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使用百度</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API</a:t>
            </a:r>
            <a:r>
              <a:rPr lang="zh-CN" altLang="en-US" sz="1400" kern="100" dirty="0">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bd-09</a:t>
            </a:r>
            <a:r>
              <a:rPr lang="zh-CN" altLang="en-US" sz="1400" kern="100" dirty="0">
                <a:latin typeface="微软雅黑 Light" panose="020B0502040204020203" pitchFamily="34" charset="-122"/>
                <a:ea typeface="微软雅黑 Light" panose="020B0502040204020203" pitchFamily="34" charset="-122"/>
                <a:cs typeface="Times New Roman" panose="02020603050405020304" pitchFamily="18" charset="0"/>
              </a:rPr>
              <a:t>坐标系）</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进行位置信息采集，在系统设计上将经纬度的数值保留到了小数点后六位，理论精度达到了米级。但受手机芯片、天气、环境（电磁干扰、地磁干扰、山区、高原、军事禁区）等因素影响，客观存在采不到经纬度、相邻户采集的经纬度相同、采集的经纬度与实际经纬度有偏差等情况。位置采集优先选择</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GPS</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定位，在</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GPS</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无信号或信号弱时会自动选择电信运营商的基站定位，基站定位的极端偏差为</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5-10KM</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2G</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基站）、</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2-5KM</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3G</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基站）、</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1-3KM</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4G</a:t>
            </a:r>
            <a:r>
              <a:rPr lang="zh-CN"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rPr>
              <a:t>基站）。</a:t>
            </a:r>
            <a:endParaRPr lang="zh-CN"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sp>
        <p:nvSpPr>
          <p:cNvPr id="13" name="矩形 12"/>
          <p:cNvSpPr/>
          <p:nvPr/>
        </p:nvSpPr>
        <p:spPr>
          <a:xfrm>
            <a:off x="419100" y="3068873"/>
            <a:ext cx="8305800" cy="1586973"/>
          </a:xfrm>
          <a:prstGeom prst="rect">
            <a:avLst/>
          </a:prstGeom>
          <a:solidFill>
            <a:schemeClr val="bg1">
              <a:lumMod val="95000"/>
            </a:schemeClr>
          </a:solidFill>
        </p:spPr>
        <p:txBody>
          <a:bodyPr wrap="square">
            <a:spAutoFit/>
          </a:bodyPr>
          <a:lstStyle/>
          <a:p>
            <a:pPr algn="just">
              <a:lnSpc>
                <a:spcPct val="150000"/>
              </a:lnSpc>
            </a:pPr>
            <a:r>
              <a:rPr lang="en-US" altLang="zh-CN" sz="11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6.2</a:t>
            </a:r>
            <a:r>
              <a:rPr lang="zh-CN" altLang="en-US" sz="11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建议：</a:t>
            </a:r>
            <a:endParaRPr lang="en-US" altLang="zh-CN" sz="11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en-US"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对于采不到经纬度的，或易地扶贫搬迁户搬迁后原住址太远采集成本较高的，可以不采集，但要留底被查。</a:t>
            </a:r>
            <a:endParaRPr lang="en-US"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en-US"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对于采集到的位置信息与实际偏差较大的，建议进行重新采集并在重采完后再用位置校准功能在地图模式下观察下，确保正确。</a:t>
            </a:r>
            <a:endParaRPr lang="en-US"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en-US"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对于采集到的位置信息与实际偏差较小的，建议用位置校准功能，在地图模式下进行选点，确保准确。</a:t>
            </a:r>
            <a:endParaRPr lang="en-US"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100" kern="100" dirty="0">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en-US" sz="1100" kern="100" dirty="0">
                <a:latin typeface="微软雅黑 Light" panose="020B0502040204020203" pitchFamily="34" charset="-122"/>
                <a:ea typeface="微软雅黑 Light" panose="020B0502040204020203" pitchFamily="34" charset="-122"/>
                <a:cs typeface="Times New Roman" panose="02020603050405020304" pitchFamily="18" charset="0"/>
              </a:rPr>
              <a:t> 对于采集到的多户位置信息相同的，如属于信号问题所致，建议重新采集或位置校准；若这些户实际居住在同一小区、或是村里的相邻户等情况，则不用重新采集或位置校准。</a:t>
            </a:r>
            <a:endParaRPr lang="zh-CN" altLang="zh-CN" sz="11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pic>
        <p:nvPicPr>
          <p:cNvPr id="2" name="音频 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749"/>
    </mc:Choice>
    <mc:Fallback>
      <p:transition spd="slow" advTm="15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4175" y="1142023"/>
            <a:ext cx="4031211" cy="3696355"/>
          </a:xfrm>
          <a:prstGeom prst="rect">
            <a:avLst/>
          </a:prstGeom>
          <a:solidFill>
            <a:srgbClr val="D8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可能会造成经纬度数据重复的原因</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nSpc>
                <a:spcPct val="150000"/>
              </a:lnSpc>
            </a:pPr>
            <a:r>
              <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1</a:t>
            </a:r>
            <a:r>
              <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、因环境原因重复，手机定位芯片、</a:t>
            </a:r>
            <a:r>
              <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GPS</a:t>
            </a:r>
            <a:r>
              <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信号、基站信号、天气影响。</a:t>
            </a: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nSpc>
                <a:spcPct val="150000"/>
              </a:lnSpc>
            </a:pPr>
            <a:r>
              <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2</a:t>
            </a:r>
            <a:r>
              <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、居住在一起（含易地扶贫搬迁住同一楼房或小区、集中居住的特困供养户和本身就住在一起）。</a:t>
            </a: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nSpc>
                <a:spcPct val="150000"/>
              </a:lnSpc>
            </a:pPr>
            <a:r>
              <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3</a:t>
            </a:r>
            <a:r>
              <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、长期在外务工家中无老宅取不了位置信息，部分地区统一采集村委会位置代替贫困户位置。（不建议采村委会位置代替） </a:t>
            </a: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gn="ctr">
              <a:lnSpc>
                <a:spcPct val="150000"/>
              </a:lnSpc>
            </a:pPr>
            <a:endParaRPr kumimoji="1" lang="zh-CN" altLang="en-US" sz="12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3" name="文本框 2"/>
          <p:cNvSpPr txBox="1"/>
          <p:nvPr/>
        </p:nvSpPr>
        <p:spPr>
          <a:xfrm>
            <a:off x="275799" y="296677"/>
            <a:ext cx="5634549" cy="535531"/>
          </a:xfrm>
          <a:prstGeom prst="rect">
            <a:avLst/>
          </a:prstGeom>
          <a:noFill/>
        </p:spPr>
        <p:txBody>
          <a:bodyPr wrap="square" rtlCol="0">
            <a:spAutoFit/>
          </a:bodyPr>
          <a:lstStyle/>
          <a:p>
            <a:pPr>
              <a:lnSpc>
                <a:spcPct val="90000"/>
              </a:lnSpc>
              <a:spcBef>
                <a:spcPct val="0"/>
              </a:spcBef>
            </a:pPr>
            <a:r>
              <a:rPr lang="en-US" altLang="zh-CN" sz="3200" b="1" dirty="0">
                <a:solidFill>
                  <a:srgbClr val="595757"/>
                </a:solidFill>
                <a:latin typeface="微软雅黑" panose="020B0503020204020204" pitchFamily="34" charset="-122"/>
                <a:ea typeface="微软雅黑" panose="020B0503020204020204" pitchFamily="34" charset="-122"/>
                <a:cs typeface="+mj-cs"/>
              </a:rPr>
              <a:t>6 </a:t>
            </a:r>
            <a:r>
              <a:rPr lang="zh-CN" altLang="en-US" sz="3200" b="1" dirty="0">
                <a:solidFill>
                  <a:srgbClr val="595757"/>
                </a:solidFill>
                <a:latin typeface="微软雅黑" panose="020B0503020204020204" pitchFamily="34" charset="-122"/>
                <a:ea typeface="微软雅黑" panose="020B0503020204020204" pitchFamily="34" charset="-122"/>
                <a:cs typeface="+mj-cs"/>
              </a:rPr>
              <a:t>位置信息采集问题说明</a:t>
            </a:r>
            <a:endParaRPr lang="en-US" altLang="zh-CN" sz="3200" b="1" dirty="0">
              <a:solidFill>
                <a:srgbClr val="595757"/>
              </a:solidFill>
              <a:latin typeface="微软雅黑" panose="020B0503020204020204" pitchFamily="34" charset="-122"/>
              <a:ea typeface="微软雅黑" panose="020B0503020204020204" pitchFamily="34" charset="-122"/>
              <a:cs typeface="+mj-cs"/>
            </a:endParaRPr>
          </a:p>
        </p:txBody>
      </p:sp>
      <p:sp>
        <p:nvSpPr>
          <p:cNvPr id="4" name="矩形 3"/>
          <p:cNvSpPr/>
          <p:nvPr/>
        </p:nvSpPr>
        <p:spPr>
          <a:xfrm>
            <a:off x="4822817" y="1142024"/>
            <a:ext cx="4031211" cy="3696355"/>
          </a:xfrm>
          <a:prstGeom prst="rect">
            <a:avLst/>
          </a:prstGeom>
          <a:solidFill>
            <a:srgbClr val="D8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5" name="文本框 4"/>
          <p:cNvSpPr txBox="1"/>
          <p:nvPr/>
        </p:nvSpPr>
        <p:spPr>
          <a:xfrm>
            <a:off x="4822817" y="1432559"/>
            <a:ext cx="4031211" cy="3531864"/>
          </a:xfrm>
          <a:prstGeom prst="rect">
            <a:avLst/>
          </a:prstGeom>
          <a:noFill/>
        </p:spPr>
        <p:txBody>
          <a:bodyPr wrap="square" rtlCol="0">
            <a:spAutoFit/>
          </a:bodyPr>
          <a:lstStyle/>
          <a:p>
            <a:pPr algn="ctr">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可以不采集位置信息的情况</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1</a:t>
            </a:r>
            <a:r>
              <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、受环境影响无法获取位置信息，如地磁或风力发电等。</a:t>
            </a: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nSpc>
                <a:spcPct val="150000"/>
              </a:lnSpc>
            </a:pPr>
            <a:r>
              <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rPr>
              <a:t>2</a:t>
            </a:r>
            <a:r>
              <a:rPr kumimoji="1" lang="zh-CN" altLang="en-US" sz="1400" dirty="0">
                <a:solidFill>
                  <a:schemeClr val="tx1">
                    <a:lumMod val="85000"/>
                    <a:lumOff val="15000"/>
                  </a:schemeClr>
                </a:solidFill>
                <a:latin typeface="微软雅黑 Light" panose="020B0502040204020203" pitchFamily="34" charset="-122"/>
                <a:ea typeface="微软雅黑 Light" panose="020B0502040204020203" pitchFamily="34" charset="-122"/>
              </a:rPr>
              <a:t>、有保密性要求禁止采集位置信息，如军事禁区。</a:t>
            </a: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nSpc>
                <a:spcPct val="150000"/>
              </a:lnSpc>
            </a:pPr>
            <a:endParaRPr kumimoji="1" lang="en-US" altLang="zh-CN" sz="1400"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nSpc>
                <a:spcPct val="150000"/>
              </a:lnSpc>
            </a:pPr>
            <a:r>
              <a:rPr kumimoji="1" lang="zh-CN" altLang="en-US" sz="1400" dirty="0">
                <a:solidFill>
                  <a:srgbClr val="FF0000"/>
                </a:solidFill>
                <a:latin typeface="微软雅黑 Light" panose="020B0502040204020203" pitchFamily="34" charset="-122"/>
                <a:ea typeface="微软雅黑 Light" panose="020B0502040204020203" pitchFamily="34" charset="-122"/>
              </a:rPr>
              <a:t>对于以上不能采集经纬度的情况，请各地将村或户名单发至</a:t>
            </a:r>
            <a:r>
              <a:rPr kumimoji="1" lang="en-US" altLang="zh-CN" sz="1400" b="1" dirty="0">
                <a:solidFill>
                  <a:srgbClr val="FF0000"/>
                </a:solidFill>
                <a:latin typeface="微软雅黑 Light" panose="020B0502040204020203" pitchFamily="34" charset="-122"/>
                <a:ea typeface="微软雅黑 Light" panose="020B0502040204020203" pitchFamily="34" charset="-122"/>
              </a:rPr>
              <a:t>liming3@asiainfo-data.com</a:t>
            </a:r>
            <a:r>
              <a:rPr kumimoji="1" lang="zh-CN" altLang="en-US" sz="1400" dirty="0">
                <a:solidFill>
                  <a:srgbClr val="FF0000"/>
                </a:solidFill>
                <a:latin typeface="微软雅黑 Light" panose="020B0502040204020203" pitchFamily="34" charset="-122"/>
                <a:ea typeface="微软雅黑 Light" panose="020B0502040204020203" pitchFamily="34" charset="-122"/>
              </a:rPr>
              <a:t>，我们进行技术处理。</a:t>
            </a:r>
            <a:endParaRPr kumimoji="1" lang="zh-CN" altLang="en-US" sz="1400" dirty="0">
              <a:solidFill>
                <a:srgbClr val="FF0000"/>
              </a:solidFill>
              <a:latin typeface="微软雅黑 Light" panose="020B0502040204020203" pitchFamily="34" charset="-122"/>
              <a:ea typeface="微软雅黑 Light" panose="020B0502040204020203" pitchFamily="34" charset="-122"/>
            </a:endParaRPr>
          </a:p>
          <a:p>
            <a:endParaRPr kumimoji="1" lang="zh-CN" altLang="en-US" sz="1350" dirty="0"/>
          </a:p>
        </p:txBody>
      </p:sp>
      <p:pic>
        <p:nvPicPr>
          <p:cNvPr id="6" name="音频 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443"/>
    </mc:Choice>
    <mc:Fallback>
      <p:transition spd="slow" advTm="9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5799" y="296677"/>
            <a:ext cx="5058201" cy="424732"/>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7</a:t>
            </a:r>
            <a:r>
              <a:rPr lang="zh-CN" altLang="en-US" sz="2400" b="1" dirty="0">
                <a:solidFill>
                  <a:srgbClr val="595757"/>
                </a:solidFill>
                <a:latin typeface="微软雅黑" panose="020B0503020204020204" pitchFamily="34" charset="-122"/>
                <a:ea typeface="微软雅黑" panose="020B0503020204020204" pitchFamily="34" charset="-122"/>
                <a:cs typeface="+mj-cs"/>
              </a:rPr>
              <a:t>、离线采集下线了怎么办</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5" name="图片 4"/>
          <p:cNvPicPr>
            <a:picLocks noChangeAspect="1"/>
          </p:cNvPicPr>
          <p:nvPr/>
        </p:nvPicPr>
        <p:blipFill>
          <a:blip r:embed="rId1"/>
          <a:stretch>
            <a:fillRect/>
          </a:stretch>
        </p:blipFill>
        <p:spPr>
          <a:xfrm>
            <a:off x="2263542" y="1719031"/>
            <a:ext cx="1611325" cy="2868462"/>
          </a:xfrm>
          <a:prstGeom prst="rect">
            <a:avLst/>
          </a:prstGeom>
        </p:spPr>
      </p:pic>
      <p:pic>
        <p:nvPicPr>
          <p:cNvPr id="6" name="图片 5" descr="图形用户界面, 应用程序&#10;&#10;描述已自动生成"/>
          <p:cNvPicPr>
            <a:picLocks noChangeAspect="1"/>
          </p:cNvPicPr>
          <p:nvPr/>
        </p:nvPicPr>
        <p:blipFill>
          <a:blip r:embed="rId2" cstate="print">
            <a:extLst>
              <a:ext uri="{28A0092B-C50C-407E-A947-70E740481C1C}">
                <a14:useLocalDpi xmlns:a14="http://schemas.microsoft.com/office/drawing/2010/main" val="0"/>
              </a:ext>
            </a:extLst>
          </a:blip>
          <a:srcRect l="6103" r="7004"/>
          <a:stretch>
            <a:fillRect/>
          </a:stretch>
        </p:blipFill>
        <p:spPr>
          <a:xfrm>
            <a:off x="4109736" y="1621241"/>
            <a:ext cx="1550237" cy="2959631"/>
          </a:xfrm>
          <a:prstGeom prst="rect">
            <a:avLst/>
          </a:prstGeom>
          <a:ln>
            <a:noFill/>
          </a:ln>
          <a:effectLst>
            <a:outerShdw blurRad="50800" dist="38100" dir="5400000" algn="t" rotWithShape="0">
              <a:prstClr val="black">
                <a:alpha val="40000"/>
              </a:prstClr>
            </a:outerShdw>
          </a:effectLst>
        </p:spPr>
      </p:pic>
      <p:sp>
        <p:nvSpPr>
          <p:cNvPr id="7" name="文本框 6"/>
          <p:cNvSpPr txBox="1"/>
          <p:nvPr/>
        </p:nvSpPr>
        <p:spPr>
          <a:xfrm>
            <a:off x="2736321" y="1722206"/>
            <a:ext cx="665567" cy="184666"/>
          </a:xfrm>
          <a:prstGeom prst="rect">
            <a:avLst/>
          </a:prstGeom>
          <a:solidFill>
            <a:srgbClr val="77231D"/>
          </a:solidFill>
        </p:spPr>
        <p:txBody>
          <a:bodyPr wrap="none" rtlCol="0">
            <a:spAutoFit/>
          </a:bodyPr>
          <a:lstStyle/>
          <a:p>
            <a:r>
              <a:rPr lang="zh-CN" altLang="en-US" sz="600" dirty="0">
                <a:solidFill>
                  <a:schemeClr val="bg1"/>
                </a:solidFill>
                <a:latin typeface="微软雅黑" panose="020B0503020204020204" pitchFamily="34" charset="-122"/>
                <a:ea typeface="微软雅黑" panose="020B0503020204020204" pitchFamily="34" charset="-122"/>
              </a:rPr>
              <a:t>易致贫返贫户</a:t>
            </a:r>
            <a:endParaRPr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68956" y="775266"/>
            <a:ext cx="7627119" cy="570284"/>
          </a:xfrm>
          <a:prstGeom prst="rect">
            <a:avLst/>
          </a:prstGeom>
          <a:noFill/>
        </p:spPr>
        <p:txBody>
          <a:bodyPr wrap="square" rtlCol="0">
            <a:spAutoFit/>
          </a:bodyPr>
          <a:lstStyle/>
          <a:p>
            <a:pPr marL="171450" indent="-171450">
              <a:lnSpc>
                <a:spcPct val="150000"/>
              </a:lnSpc>
              <a:buFont typeface="Wingdings" panose="05000000000000000000" charset="0"/>
              <a:buChar char="ü"/>
            </a:pPr>
            <a:r>
              <a:rPr lang="zh-CN" altLang="en-US" sz="1100" dirty="0">
                <a:latin typeface="微软雅黑" panose="020B0503020204020204" pitchFamily="34" charset="-122"/>
                <a:ea typeface="微软雅黑" panose="020B0503020204020204" pitchFamily="34" charset="-122"/>
                <a:sym typeface="+mn-ea"/>
              </a:rPr>
              <a:t>采集位置没有移动信号或</a:t>
            </a:r>
            <a:r>
              <a:rPr lang="en-US" altLang="zh-CN" sz="1100" dirty="0">
                <a:latin typeface="微软雅黑" panose="020B0503020204020204" pitchFamily="34" charset="-122"/>
                <a:ea typeface="微软雅黑" panose="020B0503020204020204" pitchFamily="34" charset="-122"/>
                <a:sym typeface="+mn-ea"/>
              </a:rPr>
              <a:t>GPS</a:t>
            </a:r>
            <a:r>
              <a:rPr lang="zh-CN" altLang="en-US" sz="1100" dirty="0">
                <a:latin typeface="微软雅黑" panose="020B0503020204020204" pitchFamily="34" charset="-122"/>
                <a:ea typeface="微软雅黑" panose="020B0503020204020204" pitchFamily="34" charset="-122"/>
                <a:sym typeface="+mn-ea"/>
              </a:rPr>
              <a:t>信号可以用位置校准功能在地图上标记（要安装百度地图，地图上有当地信息），也可以直接输入其他途径获取的经纬度，不到易返贫致贫户家里也可以采集</a:t>
            </a:r>
            <a:endParaRPr lang="en-US" altLang="zh-CN" sz="1100" dirty="0">
              <a:latin typeface="微软雅黑" panose="020B0503020204020204" pitchFamily="34" charset="-122"/>
              <a:ea typeface="微软雅黑" panose="020B0503020204020204" pitchFamily="34" charset="-122"/>
            </a:endParaRPr>
          </a:p>
        </p:txBody>
      </p:sp>
      <p:sp>
        <p:nvSpPr>
          <p:cNvPr id="11" name="椭圆形标注 10"/>
          <p:cNvSpPr/>
          <p:nvPr/>
        </p:nvSpPr>
        <p:spPr>
          <a:xfrm>
            <a:off x="2476902" y="4489650"/>
            <a:ext cx="1184275" cy="409575"/>
          </a:xfrm>
          <a:prstGeom prst="wedgeEllipseCallout">
            <a:avLst>
              <a:gd name="adj1" fmla="val -29731"/>
              <a:gd name="adj2" fmla="val -117906"/>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latin typeface="微软雅黑" panose="020B0503020204020204" pitchFamily="34" charset="-122"/>
                <a:ea typeface="微软雅黑" panose="020B0503020204020204" pitchFamily="34" charset="-122"/>
              </a:rPr>
              <a:t>从其他途径获取的经纬度可以录入</a:t>
            </a:r>
            <a:endParaRPr lang="zh-CN" altLang="en-US" sz="800">
              <a:latin typeface="微软雅黑" panose="020B0503020204020204" pitchFamily="34" charset="-122"/>
              <a:ea typeface="微软雅黑" panose="020B0503020204020204" pitchFamily="34" charset="-122"/>
            </a:endParaRP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295"/>
    </mc:Choice>
    <mc:Fallback>
      <p:transition spd="slow" advTm="5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75799" y="296677"/>
            <a:ext cx="5058201" cy="535531"/>
          </a:xfrm>
          <a:prstGeom prst="rect">
            <a:avLst/>
          </a:prstGeom>
          <a:noFill/>
        </p:spPr>
        <p:txBody>
          <a:bodyPr wrap="square" rtlCol="0">
            <a:spAutoFit/>
          </a:bodyPr>
          <a:lstStyle/>
          <a:p>
            <a:pPr>
              <a:lnSpc>
                <a:spcPct val="90000"/>
              </a:lnSpc>
              <a:spcBef>
                <a:spcPct val="0"/>
              </a:spcBef>
            </a:pPr>
            <a:r>
              <a:rPr lang="en-US" altLang="zh-CN" sz="3200" b="1" dirty="0">
                <a:solidFill>
                  <a:srgbClr val="595757"/>
                </a:solidFill>
                <a:latin typeface="微软雅黑" panose="020B0503020204020204" pitchFamily="34" charset="-122"/>
                <a:ea typeface="微软雅黑" panose="020B0503020204020204" pitchFamily="34" charset="-122"/>
                <a:cs typeface="+mj-cs"/>
              </a:rPr>
              <a:t>8</a:t>
            </a:r>
            <a:r>
              <a:rPr lang="zh-CN" altLang="en-US" sz="3200" b="1" dirty="0">
                <a:solidFill>
                  <a:srgbClr val="595757"/>
                </a:solidFill>
                <a:latin typeface="微软雅黑" panose="020B0503020204020204" pitchFamily="34" charset="-122"/>
                <a:ea typeface="微软雅黑" panose="020B0503020204020204" pitchFamily="34" charset="-122"/>
                <a:cs typeface="+mj-cs"/>
              </a:rPr>
              <a:t> 数据更新频率</a:t>
            </a:r>
            <a:endParaRPr lang="en-US" altLang="zh-CN" sz="3200" b="1" dirty="0">
              <a:solidFill>
                <a:srgbClr val="595757"/>
              </a:solidFill>
              <a:latin typeface="微软雅黑" panose="020B0503020204020204" pitchFamily="34" charset="-122"/>
              <a:ea typeface="微软雅黑" panose="020B0503020204020204" pitchFamily="34" charset="-122"/>
              <a:cs typeface="+mj-cs"/>
            </a:endParaRPr>
          </a:p>
        </p:txBody>
      </p:sp>
      <p:sp>
        <p:nvSpPr>
          <p:cNvPr id="2" name="矩形 1"/>
          <p:cNvSpPr/>
          <p:nvPr/>
        </p:nvSpPr>
        <p:spPr>
          <a:xfrm>
            <a:off x="432619" y="1111045"/>
            <a:ext cx="4739149" cy="34707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200" b="1" dirty="0">
                <a:solidFill>
                  <a:schemeClr val="tx1"/>
                </a:solidFill>
                <a:latin typeface="微软雅黑" panose="020B0503020204020204" pitchFamily="34" charset="-122"/>
                <a:ea typeface="微软雅黑" panose="020B0503020204020204" pitchFamily="34" charset="-122"/>
              </a:rPr>
              <a:t>定时更新（</a:t>
            </a:r>
            <a:r>
              <a:rPr kumimoji="1" lang="en-US" altLang="zh-CN" sz="1200" b="1" dirty="0">
                <a:solidFill>
                  <a:schemeClr val="tx1"/>
                </a:solidFill>
                <a:latin typeface="微软雅黑" panose="020B0503020204020204" pitchFamily="34" charset="-122"/>
                <a:ea typeface="微软雅黑" panose="020B0503020204020204" pitchFamily="34" charset="-122"/>
              </a:rPr>
              <a:t>OLAP</a:t>
            </a:r>
            <a:r>
              <a:rPr kumimoji="1" lang="zh-CN" altLang="en-US" sz="1200" b="1" dirty="0">
                <a:solidFill>
                  <a:schemeClr val="tx1"/>
                </a:solidFill>
                <a:latin typeface="微软雅黑" panose="020B0503020204020204" pitchFamily="34" charset="-122"/>
                <a:ea typeface="微软雅黑" panose="020B0503020204020204" pitchFamily="34" charset="-122"/>
              </a:rPr>
              <a:t>）</a:t>
            </a:r>
            <a:endParaRPr kumimoji="1"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5334000" y="1111044"/>
            <a:ext cx="3377381" cy="34707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200" b="1" dirty="0">
                <a:solidFill>
                  <a:schemeClr val="tx1"/>
                </a:solidFill>
                <a:latin typeface="微软雅黑" panose="020B0503020204020204" pitchFamily="34" charset="-122"/>
                <a:ea typeface="微软雅黑" panose="020B0503020204020204" pitchFamily="34" charset="-122"/>
              </a:rPr>
              <a:t>实时更新（</a:t>
            </a:r>
            <a:r>
              <a:rPr kumimoji="1" lang="en-US" altLang="zh-CN" sz="1200" b="1" dirty="0">
                <a:solidFill>
                  <a:schemeClr val="tx1"/>
                </a:solidFill>
                <a:latin typeface="微软雅黑" panose="020B0503020204020204" pitchFamily="34" charset="-122"/>
                <a:ea typeface="微软雅黑" panose="020B0503020204020204" pitchFamily="34" charset="-122"/>
              </a:rPr>
              <a:t>OLTP</a:t>
            </a:r>
            <a:r>
              <a:rPr kumimoji="1" lang="zh-CN" altLang="en-US" sz="1200" b="1" dirty="0">
                <a:solidFill>
                  <a:schemeClr val="tx1"/>
                </a:solidFill>
                <a:latin typeface="微软雅黑" panose="020B0503020204020204" pitchFamily="34" charset="-122"/>
                <a:ea typeface="微软雅黑" panose="020B0503020204020204" pitchFamily="34" charset="-122"/>
              </a:rPr>
              <a:t>）</a:t>
            </a:r>
            <a:endParaRPr kumimoji="1"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3" name="矩形 12"/>
          <p:cNvSpPr/>
          <p:nvPr/>
        </p:nvSpPr>
        <p:spPr>
          <a:xfrm>
            <a:off x="599767" y="1696679"/>
            <a:ext cx="4404852" cy="119400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b="1" dirty="0"/>
          </a:p>
        </p:txBody>
      </p:sp>
      <p:sp>
        <p:nvSpPr>
          <p:cNvPr id="15" name="圆角矩形 14"/>
          <p:cNvSpPr/>
          <p:nvPr/>
        </p:nvSpPr>
        <p:spPr>
          <a:xfrm>
            <a:off x="1532941" y="1865044"/>
            <a:ext cx="1288025" cy="841380"/>
          </a:xfrm>
          <a:prstGeom prst="round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00" dirty="0">
                <a:solidFill>
                  <a:schemeClr val="tx1"/>
                </a:solidFill>
                <a:latin typeface="微软雅黑 Light" panose="020B0502040204020203" pitchFamily="34" charset="-122"/>
                <a:ea typeface="微软雅黑 Light" panose="020B0502040204020203" pitchFamily="34" charset="-122"/>
              </a:rPr>
              <a:t>APP</a:t>
            </a:r>
            <a:r>
              <a:rPr kumimoji="1" lang="zh-CN" altLang="en-US" sz="1000" dirty="0">
                <a:solidFill>
                  <a:schemeClr val="tx1"/>
                </a:solidFill>
                <a:latin typeface="微软雅黑 Light" panose="020B0502040204020203" pitchFamily="34" charset="-122"/>
                <a:ea typeface="微软雅黑 Light" panose="020B0502040204020203" pitchFamily="34" charset="-122"/>
              </a:rPr>
              <a:t>中帮扶责任人模块（已</a:t>
            </a:r>
            <a:r>
              <a:rPr kumimoji="1" lang="en-US" altLang="zh-CN" sz="1000" dirty="0">
                <a:solidFill>
                  <a:schemeClr val="tx1"/>
                </a:solidFill>
                <a:latin typeface="微软雅黑 Light" panose="020B0502040204020203" pitchFamily="34" charset="-122"/>
                <a:ea typeface="微软雅黑 Light" panose="020B0502040204020203" pitchFamily="34" charset="-122"/>
              </a:rPr>
              <a:t>/</a:t>
            </a:r>
            <a:r>
              <a:rPr kumimoji="1" lang="zh-CN" altLang="en-US" sz="1000" dirty="0">
                <a:solidFill>
                  <a:schemeClr val="tx1"/>
                </a:solidFill>
                <a:latin typeface="微软雅黑 Light" panose="020B0502040204020203" pitchFamily="34" charset="-122"/>
                <a:ea typeface="微软雅黑 Light" panose="020B0502040204020203" pitchFamily="34" charset="-122"/>
              </a:rPr>
              <a:t>未注册）</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16" name="圆角矩形 15"/>
          <p:cNvSpPr/>
          <p:nvPr/>
        </p:nvSpPr>
        <p:spPr>
          <a:xfrm>
            <a:off x="3052776" y="1882142"/>
            <a:ext cx="1292943" cy="841379"/>
          </a:xfrm>
          <a:prstGeom prst="round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帮扶责任人和贫困户注册进度统计</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17" name="文本框 16"/>
          <p:cNvSpPr txBox="1"/>
          <p:nvPr/>
        </p:nvSpPr>
        <p:spPr>
          <a:xfrm>
            <a:off x="599767" y="1795001"/>
            <a:ext cx="260113" cy="1015663"/>
          </a:xfrm>
          <a:prstGeom prst="rect">
            <a:avLst/>
          </a:prstGeom>
          <a:noFill/>
        </p:spPr>
        <p:txBody>
          <a:bodyPr wrap="square" rtlCol="0">
            <a:spAutoFit/>
          </a:bodyPr>
          <a:lstStyle/>
          <a:p>
            <a:r>
              <a:rPr kumimoji="1" lang="zh-CN" altLang="en-US" sz="1200" b="1" dirty="0">
                <a:latin typeface="宋体" panose="02010600030101010101" pitchFamily="2" charset="-122"/>
                <a:ea typeface="宋体" panose="02010600030101010101" pitchFamily="2" charset="-122"/>
              </a:rPr>
              <a:t>每天早八点</a:t>
            </a:r>
            <a:endParaRPr kumimoji="1" lang="zh-CN" altLang="en-US" sz="1200" b="1" dirty="0">
              <a:latin typeface="宋体" panose="02010600030101010101" pitchFamily="2" charset="-122"/>
              <a:ea typeface="宋体" panose="02010600030101010101" pitchFamily="2" charset="-122"/>
            </a:endParaRPr>
          </a:p>
        </p:txBody>
      </p:sp>
      <p:sp>
        <p:nvSpPr>
          <p:cNvPr id="20" name="矩形 19"/>
          <p:cNvSpPr/>
          <p:nvPr/>
        </p:nvSpPr>
        <p:spPr>
          <a:xfrm>
            <a:off x="599767" y="3019129"/>
            <a:ext cx="4404852" cy="14545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圆角矩形 20"/>
          <p:cNvSpPr/>
          <p:nvPr/>
        </p:nvSpPr>
        <p:spPr>
          <a:xfrm>
            <a:off x="729823" y="3599144"/>
            <a:ext cx="1309030" cy="841380"/>
          </a:xfrm>
          <a:prstGeom prst="round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位置采集进度统计</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2" name="文本框 21"/>
          <p:cNvSpPr txBox="1"/>
          <p:nvPr/>
        </p:nvSpPr>
        <p:spPr>
          <a:xfrm>
            <a:off x="827919" y="3137479"/>
            <a:ext cx="1198642" cy="461665"/>
          </a:xfrm>
          <a:prstGeom prst="rect">
            <a:avLst/>
          </a:prstGeom>
          <a:noFill/>
        </p:spPr>
        <p:txBody>
          <a:bodyPr wrap="square" rtlCol="0">
            <a:spAutoFit/>
          </a:bodyPr>
          <a:lstStyle/>
          <a:p>
            <a:pPr algn="ctr"/>
            <a:r>
              <a:rPr kumimoji="1" lang="en-US" altLang="zh-CN" sz="1200" dirty="0">
                <a:latin typeface="宋体" panose="02010600030101010101" pitchFamily="2" charset="-122"/>
                <a:ea typeface="宋体" panose="02010600030101010101" pitchFamily="2" charset="-122"/>
              </a:rPr>
              <a:t>4</a:t>
            </a:r>
            <a:r>
              <a:rPr kumimoji="1" lang="zh-CN" altLang="en-US" sz="1200" dirty="0">
                <a:latin typeface="宋体" panose="02010600030101010101" pitchFamily="2" charset="-122"/>
                <a:ea typeface="宋体" panose="02010600030101010101" pitchFamily="2" charset="-122"/>
              </a:rPr>
              <a:t>小时</a:t>
            </a:r>
            <a:r>
              <a:rPr kumimoji="1" lang="en-US" altLang="zh-CN" sz="1200" dirty="0">
                <a:latin typeface="宋体" panose="02010600030101010101" pitchFamily="2" charset="-122"/>
                <a:ea typeface="宋体" panose="02010600030101010101" pitchFamily="2" charset="-122"/>
              </a:rPr>
              <a:t>/</a:t>
            </a:r>
            <a:r>
              <a:rPr kumimoji="1" lang="zh-CN" altLang="en-US" sz="1200" dirty="0">
                <a:latin typeface="宋体" panose="02010600030101010101" pitchFamily="2" charset="-122"/>
                <a:ea typeface="宋体" panose="02010600030101010101" pitchFamily="2" charset="-122"/>
              </a:rPr>
              <a:t>次</a:t>
            </a:r>
            <a:endParaRPr kumimoji="1" lang="en-US" altLang="zh-CN" sz="1200" dirty="0">
              <a:latin typeface="宋体" panose="02010600030101010101" pitchFamily="2" charset="-122"/>
              <a:ea typeface="宋体" panose="02010600030101010101" pitchFamily="2" charset="-122"/>
            </a:endParaRPr>
          </a:p>
          <a:p>
            <a:pPr algn="ctr"/>
            <a:r>
              <a:rPr kumimoji="1" lang="en-US" altLang="zh-CN" sz="1200" dirty="0">
                <a:latin typeface="宋体" panose="02010600030101010101" pitchFamily="2" charset="-122"/>
                <a:ea typeface="宋体" panose="02010600030101010101" pitchFamily="2" charset="-122"/>
              </a:rPr>
              <a:t>02:00</a:t>
            </a:r>
            <a:r>
              <a:rPr kumimoji="1" lang="zh-CN" altLang="en-US" sz="1200" dirty="0">
                <a:latin typeface="宋体" panose="02010600030101010101" pitchFamily="2" charset="-122"/>
                <a:ea typeface="宋体" panose="02010600030101010101" pitchFamily="2" charset="-122"/>
              </a:rPr>
              <a:t>开始</a:t>
            </a:r>
            <a:endParaRPr kumimoji="1" lang="zh-CN" altLang="en-US" sz="1200" dirty="0">
              <a:latin typeface="宋体" panose="02010600030101010101" pitchFamily="2" charset="-122"/>
              <a:ea typeface="宋体" panose="02010600030101010101" pitchFamily="2" charset="-122"/>
            </a:endParaRPr>
          </a:p>
        </p:txBody>
      </p:sp>
      <p:sp>
        <p:nvSpPr>
          <p:cNvPr id="23" name="圆角矩形 22"/>
          <p:cNvSpPr/>
          <p:nvPr/>
        </p:nvSpPr>
        <p:spPr>
          <a:xfrm>
            <a:off x="2107677" y="3599144"/>
            <a:ext cx="1455174" cy="841380"/>
          </a:xfrm>
          <a:prstGeom prst="round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户位置相同数据统计</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4" name="圆角矩形 23"/>
          <p:cNvSpPr/>
          <p:nvPr/>
        </p:nvSpPr>
        <p:spPr>
          <a:xfrm>
            <a:off x="3661176" y="3599144"/>
            <a:ext cx="1158867" cy="841380"/>
          </a:xfrm>
          <a:prstGeom prst="round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十公里专题统计</a:t>
            </a:r>
            <a:endParaRPr kumimoji="1" lang="zh-CN" altLang="en-US" sz="1000" dirty="0">
              <a:solidFill>
                <a:schemeClr val="tx1"/>
              </a:solidFill>
              <a:latin typeface="微软雅黑 Light" panose="020B0502040204020203" pitchFamily="34" charset="-122"/>
              <a:ea typeface="微软雅黑 Light" panose="020B0502040204020203" pitchFamily="34" charset="-122"/>
            </a:endParaRPr>
          </a:p>
        </p:txBody>
      </p:sp>
      <p:sp>
        <p:nvSpPr>
          <p:cNvPr id="25" name="文本框 24"/>
          <p:cNvSpPr txBox="1"/>
          <p:nvPr/>
        </p:nvSpPr>
        <p:spPr>
          <a:xfrm>
            <a:off x="2369014" y="3169521"/>
            <a:ext cx="1158867" cy="461665"/>
          </a:xfrm>
          <a:prstGeom prst="rect">
            <a:avLst/>
          </a:prstGeom>
          <a:noFill/>
        </p:spPr>
        <p:txBody>
          <a:bodyPr wrap="square" rtlCol="0">
            <a:spAutoFit/>
          </a:bodyPr>
          <a:lstStyle>
            <a:defPPr>
              <a:defRPr lang="zh-CN"/>
            </a:defPPr>
            <a:lvl1pPr algn="ctr">
              <a:defRPr kumimoji="1" sz="1200">
                <a:latin typeface="宋体" panose="02010600030101010101" pitchFamily="2" charset="-122"/>
                <a:ea typeface="宋体" panose="02010600030101010101" pitchFamily="2" charset="-122"/>
              </a:defRPr>
            </a:lvl1pPr>
          </a:lstStyle>
          <a:p>
            <a:r>
              <a:rPr lang="en-US" altLang="zh-CN" dirty="0"/>
              <a:t>2</a:t>
            </a:r>
            <a:r>
              <a:rPr lang="zh-CN" altLang="en-US" dirty="0"/>
              <a:t>小时</a:t>
            </a:r>
            <a:r>
              <a:rPr lang="en-US" altLang="zh-CN" dirty="0"/>
              <a:t>/</a:t>
            </a:r>
            <a:r>
              <a:rPr lang="zh-CN" altLang="en-US" dirty="0"/>
              <a:t>次</a:t>
            </a:r>
            <a:endParaRPr lang="en-US" altLang="zh-CN" dirty="0"/>
          </a:p>
          <a:p>
            <a:r>
              <a:rPr lang="en-US" altLang="zh-CN" dirty="0"/>
              <a:t>01:00</a:t>
            </a:r>
            <a:r>
              <a:rPr lang="zh-CN" altLang="en-US" dirty="0"/>
              <a:t>开始</a:t>
            </a:r>
            <a:endParaRPr lang="zh-CN" altLang="en-US" dirty="0"/>
          </a:p>
        </p:txBody>
      </p:sp>
      <p:sp>
        <p:nvSpPr>
          <p:cNvPr id="26" name="文本框 25"/>
          <p:cNvSpPr txBox="1"/>
          <p:nvPr/>
        </p:nvSpPr>
        <p:spPr>
          <a:xfrm>
            <a:off x="3807768" y="3181484"/>
            <a:ext cx="865682" cy="246221"/>
          </a:xfrm>
          <a:prstGeom prst="rect">
            <a:avLst/>
          </a:prstGeom>
          <a:noFill/>
        </p:spPr>
        <p:txBody>
          <a:bodyPr wrap="square" rtlCol="0">
            <a:spAutoFit/>
          </a:bodyPr>
          <a:lstStyle>
            <a:defPPr>
              <a:defRPr lang="zh-CN"/>
            </a:defPPr>
            <a:lvl1pPr algn="ctr">
              <a:defRPr kumimoji="1" sz="1200">
                <a:latin typeface="宋体" panose="02010600030101010101" pitchFamily="2" charset="-122"/>
                <a:ea typeface="宋体" panose="02010600030101010101" pitchFamily="2" charset="-122"/>
              </a:defRPr>
            </a:lvl1pPr>
          </a:lstStyle>
          <a:p>
            <a:r>
              <a:rPr lang="en-US" altLang="zh-CN" dirty="0"/>
              <a:t>1</a:t>
            </a:r>
            <a:r>
              <a:rPr lang="zh-CN" altLang="en-US" dirty="0"/>
              <a:t>小时</a:t>
            </a:r>
            <a:r>
              <a:rPr lang="en-US" altLang="zh-CN" dirty="0"/>
              <a:t>/</a:t>
            </a:r>
            <a:r>
              <a:rPr lang="zh-CN" altLang="en-US" dirty="0"/>
              <a:t>次</a:t>
            </a:r>
            <a:endParaRPr lang="zh-CN" altLang="en-US" dirty="0"/>
          </a:p>
        </p:txBody>
      </p:sp>
      <p:sp>
        <p:nvSpPr>
          <p:cNvPr id="28" name="圆角矩形 27"/>
          <p:cNvSpPr/>
          <p:nvPr/>
        </p:nvSpPr>
        <p:spPr>
          <a:xfrm>
            <a:off x="6477307" y="3400353"/>
            <a:ext cx="1253384" cy="841380"/>
          </a:xfrm>
          <a:prstGeom prst="round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微软雅黑 Light" panose="020B0502040204020203" pitchFamily="34" charset="-122"/>
                <a:ea typeface="微软雅黑 Light" panose="020B0502040204020203" pitchFamily="34" charset="-122"/>
              </a:rPr>
              <a:t>用户管理</a:t>
            </a:r>
            <a:endParaRPr kumimoji="1" lang="en-US" altLang="zh-CN" sz="1000" dirty="0">
              <a:solidFill>
                <a:schemeClr val="tx1"/>
              </a:solidFill>
              <a:latin typeface="微软雅黑 Light" panose="020B0502040204020203" pitchFamily="34" charset="-122"/>
              <a:ea typeface="微软雅黑 Light" panose="020B0502040204020203" pitchFamily="34" charset="-122"/>
            </a:endParaRPr>
          </a:p>
        </p:txBody>
      </p:sp>
      <p:pic>
        <p:nvPicPr>
          <p:cNvPr id="30" name="图片 29"/>
          <p:cNvPicPr>
            <a:picLocks noChangeAspect="1"/>
          </p:cNvPicPr>
          <p:nvPr/>
        </p:nvPicPr>
        <p:blipFill>
          <a:blip r:embed="rId1"/>
          <a:stretch>
            <a:fillRect/>
          </a:stretch>
        </p:blipFill>
        <p:spPr>
          <a:xfrm>
            <a:off x="5510980" y="1910276"/>
            <a:ext cx="3023420" cy="1108853"/>
          </a:xfrm>
          <a:prstGeom prst="rect">
            <a:avLst/>
          </a:prstGeom>
        </p:spPr>
      </p:pic>
      <p:sp>
        <p:nvSpPr>
          <p:cNvPr id="31" name="矩形 30"/>
          <p:cNvSpPr/>
          <p:nvPr/>
        </p:nvSpPr>
        <p:spPr>
          <a:xfrm>
            <a:off x="5487833" y="1635921"/>
            <a:ext cx="2634054" cy="246221"/>
          </a:xfrm>
          <a:prstGeom prst="rect">
            <a:avLst/>
          </a:prstGeom>
        </p:spPr>
        <p:txBody>
          <a:bodyPr wrap="none">
            <a:spAutoFit/>
          </a:bodyPr>
          <a:lstStyle/>
          <a:p>
            <a:r>
              <a:rPr lang="zh-CN" altLang="en-US" sz="1000" dirty="0">
                <a:latin typeface="微软雅黑 Light" panose="020B0502040204020203" pitchFamily="34" charset="-122"/>
                <a:ea typeface="微软雅黑 Light" panose="020B0502040204020203" pitchFamily="34" charset="-122"/>
              </a:rPr>
              <a:t>https://cpadis.cpad.gov.cn:1443/cpad_par/</a:t>
            </a:r>
            <a:endParaRPr lang="zh-CN" altLang="en-US" sz="1000" dirty="0">
              <a:latin typeface="微软雅黑 Light" panose="020B0502040204020203" pitchFamily="34" charset="-122"/>
              <a:ea typeface="微软雅黑 Light" panose="020B0502040204020203" pitchFamily="34" charset="-122"/>
            </a:endParaRPr>
          </a:p>
        </p:txBody>
      </p:sp>
      <p:sp>
        <p:nvSpPr>
          <p:cNvPr id="29" name="矩形 28"/>
          <p:cNvSpPr/>
          <p:nvPr/>
        </p:nvSpPr>
        <p:spPr>
          <a:xfrm>
            <a:off x="432619" y="4710276"/>
            <a:ext cx="8278762" cy="2240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000" b="1" dirty="0">
                <a:solidFill>
                  <a:schemeClr val="tx1"/>
                </a:solidFill>
                <a:latin typeface="微软雅黑 Light" panose="020B0502040204020203" pitchFamily="34" charset="-122"/>
                <a:ea typeface="微软雅黑 Light" panose="020B0502040204020203" pitchFamily="34" charset="-122"/>
              </a:rPr>
              <a:t>数据同步：总库到</a:t>
            </a:r>
            <a:r>
              <a:rPr kumimoji="1" lang="en-US" altLang="zh-CN" sz="1000" b="1" dirty="0">
                <a:solidFill>
                  <a:schemeClr val="tx1"/>
                </a:solidFill>
                <a:latin typeface="微软雅黑 Light" panose="020B0502040204020203" pitchFamily="34" charset="-122"/>
                <a:ea typeface="微软雅黑 Light" panose="020B0502040204020203" pitchFamily="34" charset="-122"/>
              </a:rPr>
              <a:t>APP</a:t>
            </a:r>
            <a:r>
              <a:rPr kumimoji="1" lang="zh-CN" altLang="en-US" sz="1000" b="1" dirty="0">
                <a:solidFill>
                  <a:schemeClr val="tx1"/>
                </a:solidFill>
                <a:latin typeface="微软雅黑 Light" panose="020B0502040204020203" pitchFamily="34" charset="-122"/>
                <a:ea typeface="微软雅黑 Light" panose="020B0502040204020203" pitchFamily="34" charset="-122"/>
              </a:rPr>
              <a:t>端同步进程时差为</a:t>
            </a:r>
            <a:r>
              <a:rPr kumimoji="1" lang="en-US" altLang="zh-CN" sz="1000" b="1" dirty="0">
                <a:solidFill>
                  <a:schemeClr val="tx1"/>
                </a:solidFill>
                <a:latin typeface="微软雅黑 Light" panose="020B0502040204020203" pitchFamily="34" charset="-122"/>
                <a:ea typeface="微软雅黑 Light" panose="020B0502040204020203" pitchFamily="34" charset="-122"/>
              </a:rPr>
              <a:t>14</a:t>
            </a:r>
            <a:r>
              <a:rPr kumimoji="1" lang="zh-CN" altLang="en-US" sz="1000" b="1" dirty="0">
                <a:solidFill>
                  <a:schemeClr val="tx1"/>
                </a:solidFill>
                <a:latin typeface="微软雅黑 Light" panose="020B0502040204020203" pitchFamily="34" charset="-122"/>
                <a:ea typeface="微软雅黑 Light" panose="020B0502040204020203" pitchFamily="34" charset="-122"/>
              </a:rPr>
              <a:t>小时。数据同步是分库到总库再到</a:t>
            </a:r>
            <a:r>
              <a:rPr kumimoji="1" lang="en-US" altLang="zh-CN" sz="1000" b="1" dirty="0">
                <a:solidFill>
                  <a:schemeClr val="tx1"/>
                </a:solidFill>
                <a:latin typeface="微软雅黑 Light" panose="020B0502040204020203" pitchFamily="34" charset="-122"/>
                <a:ea typeface="微软雅黑 Light" panose="020B0502040204020203" pitchFamily="34" charset="-122"/>
              </a:rPr>
              <a:t>APP</a:t>
            </a:r>
            <a:r>
              <a:rPr kumimoji="1" lang="zh-CN" altLang="en-US" sz="1000" b="1" dirty="0">
                <a:solidFill>
                  <a:schemeClr val="tx1"/>
                </a:solidFill>
                <a:latin typeface="微软雅黑 Light" panose="020B0502040204020203" pitchFamily="34" charset="-122"/>
                <a:ea typeface="微软雅黑 Light" panose="020B0502040204020203" pitchFamily="34" charset="-122"/>
              </a:rPr>
              <a:t>端，每个环节都可能存在延迟，且动态管理期间延迟会有所增加。</a:t>
            </a:r>
            <a:endParaRPr kumimoji="1" lang="zh-CN" altLang="en-US" sz="1000" b="1" dirty="0">
              <a:solidFill>
                <a:schemeClr val="tx1"/>
              </a:solidFill>
              <a:latin typeface="微软雅黑 Light" panose="020B0502040204020203" pitchFamily="34" charset="-122"/>
              <a:ea typeface="微软雅黑 Light" panose="020B0502040204020203" pitchFamily="34" charset="-122"/>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77"/>
    </mc:Choice>
    <mc:Fallback>
      <p:transition spd="slow" advTm="7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音频 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86"/>
    </mc:Choice>
    <mc:Fallback>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1"/>
          <p:cNvSpPr txBox="1"/>
          <p:nvPr/>
        </p:nvSpPr>
        <p:spPr>
          <a:xfrm>
            <a:off x="414621" y="256660"/>
            <a:ext cx="1958189" cy="600164"/>
          </a:xfrm>
          <a:prstGeom prst="rect">
            <a:avLst/>
          </a:prstGeom>
          <a:noFill/>
        </p:spPr>
        <p:txBody>
          <a:bodyPr wrap="square" rtlCol="0">
            <a:spAutoFit/>
          </a:bodyPr>
          <a:lstStyle/>
          <a:p>
            <a:r>
              <a:rPr lang="zh-CN" altLang="en-US" sz="3300" dirty="0">
                <a:latin typeface="微软雅黑" panose="020B0503020204020204" pitchFamily="34" charset="-122"/>
                <a:ea typeface="微软雅黑" panose="020B0503020204020204" pitchFamily="34" charset="-122"/>
                <a:cs typeface="+mj-cs"/>
              </a:rPr>
              <a:t>功能介绍</a:t>
            </a:r>
            <a:endParaRPr lang="zh-CN" altLang="en-US" sz="3300" dirty="0">
              <a:latin typeface="微软雅黑" panose="020B0503020204020204" pitchFamily="34" charset="-122"/>
              <a:ea typeface="微软雅黑" panose="020B0503020204020204" pitchFamily="34" charset="-122"/>
              <a:cs typeface="+mj-cs"/>
            </a:endParaRPr>
          </a:p>
        </p:txBody>
      </p:sp>
      <p:sp>
        <p:nvSpPr>
          <p:cNvPr id="23" name="矩形 22"/>
          <p:cNvSpPr/>
          <p:nvPr/>
        </p:nvSpPr>
        <p:spPr>
          <a:xfrm rot="10800000">
            <a:off x="378617" y="263362"/>
            <a:ext cx="72008" cy="586759"/>
          </a:xfrm>
          <a:prstGeom prst="rect">
            <a:avLst/>
          </a:prstGeom>
          <a:solidFill>
            <a:srgbClr val="184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圆角矩形 11"/>
          <p:cNvSpPr/>
          <p:nvPr/>
        </p:nvSpPr>
        <p:spPr>
          <a:xfrm>
            <a:off x="3003177" y="1725763"/>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3765176" y="1630598"/>
            <a:ext cx="1826141" cy="584775"/>
          </a:xfrm>
          <a:prstGeom prst="rect">
            <a:avLst/>
          </a:prstGeom>
          <a:noFill/>
        </p:spPr>
        <p:txBody>
          <a:bodyPr wrap="none" rtlCol="0">
            <a:spAutoFit/>
          </a:bodyPr>
          <a:lstStyle/>
          <a:p>
            <a:r>
              <a:rPr kumimoji="1" lang="zh-CN" altLang="en-US" sz="3200" b="1" dirty="0">
                <a:solidFill>
                  <a:schemeClr val="bg1">
                    <a:lumMod val="85000"/>
                  </a:schemeClr>
                </a:solidFill>
                <a:latin typeface="微软雅黑" panose="020B0503020204020204" pitchFamily="34" charset="-122"/>
                <a:ea typeface="微软雅黑" panose="020B0503020204020204" pitchFamily="34" charset="-122"/>
              </a:rPr>
              <a:t>系统概览</a:t>
            </a:r>
            <a:endParaRPr kumimoji="1"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765176" y="2571750"/>
            <a:ext cx="1826141" cy="584775"/>
          </a:xfrm>
          <a:prstGeom prst="rect">
            <a:avLst/>
          </a:prstGeom>
          <a:noFill/>
        </p:spPr>
        <p:txBody>
          <a:bodyPr wrap="none" rtlCol="0">
            <a:spAutoFit/>
          </a:bodyPr>
          <a:lstStyle/>
          <a:p>
            <a:r>
              <a:rPr kumimoji="1" lang="zh-CN" altLang="en-US" sz="3200" b="1" dirty="0">
                <a:latin typeface="微软雅黑" panose="020B0503020204020204" pitchFamily="34" charset="-122"/>
                <a:ea typeface="微软雅黑" panose="020B0503020204020204" pitchFamily="34" charset="-122"/>
              </a:rPr>
              <a:t>功能详情</a:t>
            </a:r>
            <a:endParaRPr kumimoji="1" lang="zh-CN" altLang="en-US" sz="3200" b="1" dirty="0">
              <a:latin typeface="微软雅黑" panose="020B0503020204020204" pitchFamily="34" charset="-122"/>
              <a:ea typeface="微软雅黑" panose="020B0503020204020204" pitchFamily="34" charset="-122"/>
            </a:endParaRPr>
          </a:p>
        </p:txBody>
      </p:sp>
      <p:sp>
        <p:nvSpPr>
          <p:cNvPr id="15" name="圆角矩形 14"/>
          <p:cNvSpPr/>
          <p:nvPr/>
        </p:nvSpPr>
        <p:spPr>
          <a:xfrm>
            <a:off x="3003177" y="2666915"/>
            <a:ext cx="448235" cy="3944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31"/>
    </mc:Choice>
    <mc:Fallback>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1"/>
          <p:cNvSpPr txBox="1"/>
          <p:nvPr/>
        </p:nvSpPr>
        <p:spPr>
          <a:xfrm>
            <a:off x="414621" y="256660"/>
            <a:ext cx="1958189" cy="600164"/>
          </a:xfrm>
          <a:prstGeom prst="rect">
            <a:avLst/>
          </a:prstGeom>
          <a:noFill/>
        </p:spPr>
        <p:txBody>
          <a:bodyPr wrap="square" rtlCol="0">
            <a:spAutoFit/>
          </a:bodyPr>
          <a:lstStyle/>
          <a:p>
            <a:r>
              <a:rPr lang="zh-CN" altLang="en-US" sz="3300" dirty="0">
                <a:latin typeface="微软雅黑" panose="020B0503020204020204" pitchFamily="34" charset="-122"/>
                <a:ea typeface="微软雅黑" panose="020B0503020204020204" pitchFamily="34" charset="-122"/>
                <a:cs typeface="+mj-cs"/>
              </a:rPr>
              <a:t>功能详情</a:t>
            </a:r>
            <a:endParaRPr lang="zh-CN" altLang="en-US" sz="3300" dirty="0">
              <a:latin typeface="微软雅黑" panose="020B0503020204020204" pitchFamily="34" charset="-122"/>
              <a:ea typeface="微软雅黑" panose="020B0503020204020204" pitchFamily="34" charset="-122"/>
              <a:cs typeface="+mj-cs"/>
            </a:endParaRPr>
          </a:p>
        </p:txBody>
      </p:sp>
      <p:sp>
        <p:nvSpPr>
          <p:cNvPr id="23" name="矩形 22"/>
          <p:cNvSpPr/>
          <p:nvPr/>
        </p:nvSpPr>
        <p:spPr>
          <a:xfrm rot="10800000">
            <a:off x="378617" y="263362"/>
            <a:ext cx="72008" cy="586759"/>
          </a:xfrm>
          <a:prstGeom prst="rect">
            <a:avLst/>
          </a:prstGeom>
          <a:solidFill>
            <a:srgbClr val="184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nvSpPr>
        <p:spPr>
          <a:xfrm>
            <a:off x="2427823" y="2190462"/>
            <a:ext cx="4288353" cy="584775"/>
          </a:xfrm>
          <a:prstGeom prst="rect">
            <a:avLst/>
          </a:prstGeom>
          <a:noFill/>
        </p:spPr>
        <p:txBody>
          <a:bodyPr wrap="none" rtlCol="0">
            <a:spAutoFit/>
          </a:bodyPr>
          <a:lstStyle/>
          <a:p>
            <a:r>
              <a:rPr kumimoji="1" lang="zh-CN" altLang="en-US" sz="3200" b="1" dirty="0">
                <a:latin typeface="Xingkai SC" panose="02010600040101010101" pitchFamily="2" charset="-122"/>
                <a:ea typeface="Xingkai SC" panose="02010600040101010101" pitchFamily="2" charset="-122"/>
                <a:cs typeface="LingWai TC Medium" panose="03050602040302020204" pitchFamily="66" charset="-120"/>
              </a:rPr>
              <a:t>一、下载、安装与注册</a:t>
            </a:r>
            <a:endParaRPr kumimoji="1" lang="zh-CN" altLang="en-US" sz="3200" b="1" dirty="0">
              <a:latin typeface="Xingkai SC" panose="02010600040101010101" pitchFamily="2" charset="-122"/>
              <a:ea typeface="Xingkai SC" panose="02010600040101010101" pitchFamily="2" charset="-122"/>
              <a:cs typeface="LingWai TC Medium" panose="03050602040302020204" pitchFamily="66" charset="-120"/>
            </a:endParaRPr>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63"/>
    </mc:Choice>
    <mc:Fallback>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1780" y="141605"/>
            <a:ext cx="3945255" cy="423545"/>
          </a:xfrm>
          <a:prstGeom prst="rect">
            <a:avLst/>
          </a:prstGeom>
          <a:noFill/>
        </p:spPr>
        <p:txBody>
          <a:bodyPr wrap="square" rtlCol="0">
            <a:spAutoFit/>
          </a:bodyPr>
          <a:lstStyle/>
          <a:p>
            <a:pPr>
              <a:lnSpc>
                <a:spcPct val="90000"/>
              </a:lnSpc>
              <a:spcBef>
                <a:spcPct val="0"/>
              </a:spcBef>
            </a:pPr>
            <a:r>
              <a:rPr lang="en-US" altLang="zh-CN" sz="2400" b="1" dirty="0">
                <a:solidFill>
                  <a:srgbClr val="595757"/>
                </a:solidFill>
                <a:latin typeface="微软雅黑" panose="020B0503020204020204" pitchFamily="34" charset="-122"/>
                <a:ea typeface="微软雅黑" panose="020B0503020204020204" pitchFamily="34" charset="-122"/>
                <a:cs typeface="+mj-cs"/>
              </a:rPr>
              <a:t>1</a:t>
            </a:r>
            <a:r>
              <a:rPr lang="zh-CN" altLang="en-US" sz="2400" b="1" dirty="0">
                <a:solidFill>
                  <a:srgbClr val="595757"/>
                </a:solidFill>
                <a:latin typeface="微软雅黑" panose="020B0503020204020204" pitchFamily="34" charset="-122"/>
                <a:ea typeface="微软雅黑" panose="020B0503020204020204" pitchFamily="34" charset="-122"/>
                <a:cs typeface="+mj-cs"/>
              </a:rPr>
              <a:t> 下载和安装（新下载方式）</a:t>
            </a:r>
            <a:endParaRPr lang="en-US" altLang="zh-CN" sz="2400" b="1" dirty="0">
              <a:solidFill>
                <a:srgbClr val="595757"/>
              </a:solidFill>
              <a:latin typeface="微软雅黑" panose="020B0503020204020204" pitchFamily="34" charset="-122"/>
              <a:ea typeface="微软雅黑" panose="020B0503020204020204" pitchFamily="34" charset="-122"/>
              <a:cs typeface="+mj-cs"/>
            </a:endParaRPr>
          </a:p>
        </p:txBody>
      </p:sp>
      <p:pic>
        <p:nvPicPr>
          <p:cNvPr id="12" name="图片 11"/>
          <p:cNvPicPr>
            <a:picLocks noChangeAspect="1"/>
          </p:cNvPicPr>
          <p:nvPr/>
        </p:nvPicPr>
        <p:blipFill>
          <a:blip r:embed="rId1"/>
          <a:stretch>
            <a:fillRect/>
          </a:stretch>
        </p:blipFill>
        <p:spPr>
          <a:xfrm>
            <a:off x="1237142" y="1260395"/>
            <a:ext cx="458123" cy="911755"/>
          </a:xfrm>
          <a:prstGeom prst="rect">
            <a:avLst/>
          </a:prstGeom>
        </p:spPr>
      </p:pic>
      <p:pic>
        <p:nvPicPr>
          <p:cNvPr id="13" name="图片 12"/>
          <p:cNvPicPr>
            <a:picLocks noChangeAspect="1"/>
          </p:cNvPicPr>
          <p:nvPr/>
        </p:nvPicPr>
        <p:blipFill>
          <a:blip r:embed="rId2"/>
          <a:stretch>
            <a:fillRect/>
          </a:stretch>
        </p:blipFill>
        <p:spPr>
          <a:xfrm>
            <a:off x="3466082" y="1290126"/>
            <a:ext cx="751626" cy="964773"/>
          </a:xfrm>
          <a:prstGeom prst="rect">
            <a:avLst/>
          </a:prstGeom>
        </p:spPr>
      </p:pic>
      <p:cxnSp>
        <p:nvCxnSpPr>
          <p:cNvPr id="14" name="直线箭头连接符 13"/>
          <p:cNvCxnSpPr/>
          <p:nvPr/>
        </p:nvCxnSpPr>
        <p:spPr>
          <a:xfrm flipV="1">
            <a:off x="2736161" y="1700602"/>
            <a:ext cx="5328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图片 14"/>
          <p:cNvPicPr>
            <a:picLocks noChangeAspect="1"/>
          </p:cNvPicPr>
          <p:nvPr/>
        </p:nvPicPr>
        <p:blipFill>
          <a:blip r:embed="rId3"/>
          <a:stretch>
            <a:fillRect/>
          </a:stretch>
        </p:blipFill>
        <p:spPr>
          <a:xfrm>
            <a:off x="1818838" y="1153587"/>
            <a:ext cx="751626" cy="1113885"/>
          </a:xfrm>
          <a:prstGeom prst="rect">
            <a:avLst/>
          </a:prstGeom>
        </p:spPr>
      </p:pic>
      <p:sp>
        <p:nvSpPr>
          <p:cNvPr id="16" name="矩形 15"/>
          <p:cNvSpPr/>
          <p:nvPr/>
        </p:nvSpPr>
        <p:spPr>
          <a:xfrm>
            <a:off x="534947" y="1272434"/>
            <a:ext cx="412282" cy="923330"/>
          </a:xfrm>
          <a:prstGeom prst="rect">
            <a:avLst/>
          </a:prstGeom>
        </p:spPr>
        <p:txBody>
          <a:bodyPr wrap="squar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苹果设备</a:t>
            </a:r>
            <a:endParaRPr lang="zh-CN" altLang="en-US" dirty="0"/>
          </a:p>
        </p:txBody>
      </p:sp>
      <p:cxnSp>
        <p:nvCxnSpPr>
          <p:cNvPr id="17" name="直线箭头连接符 16"/>
          <p:cNvCxnSpPr/>
          <p:nvPr/>
        </p:nvCxnSpPr>
        <p:spPr>
          <a:xfrm>
            <a:off x="4341027" y="1697974"/>
            <a:ext cx="4883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图片 17"/>
          <p:cNvPicPr>
            <a:picLocks noChangeAspect="1"/>
          </p:cNvPicPr>
          <p:nvPr/>
        </p:nvPicPr>
        <p:blipFill>
          <a:blip r:embed="rId4"/>
          <a:stretch>
            <a:fillRect/>
          </a:stretch>
        </p:blipFill>
        <p:spPr>
          <a:xfrm>
            <a:off x="5762579" y="2324466"/>
            <a:ext cx="727862" cy="889609"/>
          </a:xfrm>
          <a:prstGeom prst="rect">
            <a:avLst/>
          </a:prstGeom>
        </p:spPr>
      </p:pic>
      <p:pic>
        <p:nvPicPr>
          <p:cNvPr id="19" name="图片 18"/>
          <p:cNvPicPr>
            <a:picLocks noChangeAspect="1"/>
          </p:cNvPicPr>
          <p:nvPr/>
        </p:nvPicPr>
        <p:blipFill>
          <a:blip r:embed="rId5"/>
          <a:stretch>
            <a:fillRect/>
          </a:stretch>
        </p:blipFill>
        <p:spPr>
          <a:xfrm>
            <a:off x="4314786" y="2348832"/>
            <a:ext cx="702796" cy="874591"/>
          </a:xfrm>
          <a:prstGeom prst="rect">
            <a:avLst/>
          </a:prstGeom>
        </p:spPr>
      </p:pic>
      <p:pic>
        <p:nvPicPr>
          <p:cNvPr id="20" name="图片 19"/>
          <p:cNvPicPr>
            <a:picLocks noChangeAspect="1"/>
          </p:cNvPicPr>
          <p:nvPr/>
        </p:nvPicPr>
        <p:blipFill>
          <a:blip r:embed="rId6"/>
          <a:stretch>
            <a:fillRect/>
          </a:stretch>
        </p:blipFill>
        <p:spPr>
          <a:xfrm>
            <a:off x="5049228" y="2348832"/>
            <a:ext cx="714324" cy="865237"/>
          </a:xfrm>
          <a:prstGeom prst="rect">
            <a:avLst/>
          </a:prstGeom>
        </p:spPr>
      </p:pic>
      <p:sp>
        <p:nvSpPr>
          <p:cNvPr id="21" name="矩形 20"/>
          <p:cNvSpPr/>
          <p:nvPr/>
        </p:nvSpPr>
        <p:spPr>
          <a:xfrm>
            <a:off x="1124950" y="2914137"/>
            <a:ext cx="412282" cy="923330"/>
          </a:xfrm>
          <a:prstGeom prst="rect">
            <a:avLst/>
          </a:prstGeom>
        </p:spPr>
        <p:txBody>
          <a:bodyPr wrap="squar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安卓设备</a:t>
            </a:r>
            <a:endParaRPr lang="zh-CN" altLang="en-US" dirty="0"/>
          </a:p>
        </p:txBody>
      </p:sp>
      <p:sp>
        <p:nvSpPr>
          <p:cNvPr id="22" name="矩形 21"/>
          <p:cNvSpPr/>
          <p:nvPr/>
        </p:nvSpPr>
        <p:spPr>
          <a:xfrm>
            <a:off x="6843357" y="883652"/>
            <a:ext cx="1519752" cy="553085"/>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安卓要求</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Android4.0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及以上系统，苹果要求</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iOS 8.0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及以上系统。</a:t>
            </a:r>
            <a:endParaRPr lang="zh-CN" altLang="en-US" sz="1000" dirty="0"/>
          </a:p>
        </p:txBody>
      </p:sp>
      <p:pic>
        <p:nvPicPr>
          <p:cNvPr id="23" name="图片 22"/>
          <p:cNvPicPr>
            <a:picLocks noChangeAspect="1"/>
          </p:cNvPicPr>
          <p:nvPr/>
        </p:nvPicPr>
        <p:blipFill>
          <a:blip r:embed="rId7"/>
          <a:stretch>
            <a:fillRect/>
          </a:stretch>
        </p:blipFill>
        <p:spPr>
          <a:xfrm>
            <a:off x="1959549" y="2916418"/>
            <a:ext cx="420590" cy="900528"/>
          </a:xfrm>
          <a:prstGeom prst="rect">
            <a:avLst/>
          </a:prstGeom>
        </p:spPr>
      </p:pic>
      <p:sp>
        <p:nvSpPr>
          <p:cNvPr id="24" name="圆角矩形 23"/>
          <p:cNvSpPr/>
          <p:nvPr/>
        </p:nvSpPr>
        <p:spPr>
          <a:xfrm>
            <a:off x="4979606" y="1503056"/>
            <a:ext cx="1387721" cy="36709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p:cNvPicPr>
            <a:picLocks noChangeAspect="1"/>
          </p:cNvPicPr>
          <p:nvPr/>
        </p:nvPicPr>
        <p:blipFill>
          <a:blip r:embed="rId8"/>
          <a:stretch>
            <a:fillRect/>
          </a:stretch>
        </p:blipFill>
        <p:spPr>
          <a:xfrm>
            <a:off x="5025944" y="1531605"/>
            <a:ext cx="321703" cy="303831"/>
          </a:xfrm>
          <a:prstGeom prst="rect">
            <a:avLst/>
          </a:prstGeom>
        </p:spPr>
      </p:pic>
      <p:sp>
        <p:nvSpPr>
          <p:cNvPr id="26" name="矩形 25"/>
          <p:cNvSpPr/>
          <p:nvPr/>
        </p:nvSpPr>
        <p:spPr>
          <a:xfrm>
            <a:off x="5437477" y="1549898"/>
            <a:ext cx="825867" cy="246221"/>
          </a:xfrm>
          <a:prstGeom prst="rect">
            <a:avLst/>
          </a:prstGeom>
        </p:spPr>
        <p:txBody>
          <a:bodyPr wrap="none">
            <a:spAutoFit/>
          </a:bodyPr>
          <a:lstStyle/>
          <a:p>
            <a:r>
              <a:rPr lang="zh-CN" altLang="en-US" sz="1000" dirty="0"/>
              <a:t>防返贫监测</a:t>
            </a:r>
            <a:endParaRPr lang="zh-CN" altLang="en-US" sz="1000" dirty="0"/>
          </a:p>
        </p:txBody>
      </p:sp>
      <p:cxnSp>
        <p:nvCxnSpPr>
          <p:cNvPr id="27" name="直线箭头连接符 26"/>
          <p:cNvCxnSpPr>
            <a:endCxn id="19" idx="1"/>
          </p:cNvCxnSpPr>
          <p:nvPr/>
        </p:nvCxnSpPr>
        <p:spPr>
          <a:xfrm>
            <a:off x="3865307" y="2769270"/>
            <a:ext cx="4494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线箭头连接符 27"/>
          <p:cNvCxnSpPr/>
          <p:nvPr/>
        </p:nvCxnSpPr>
        <p:spPr>
          <a:xfrm>
            <a:off x="6467849" y="2741260"/>
            <a:ext cx="45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线箭头连接符 28"/>
          <p:cNvCxnSpPr/>
          <p:nvPr/>
        </p:nvCxnSpPr>
        <p:spPr>
          <a:xfrm>
            <a:off x="4090307" y="3859470"/>
            <a:ext cx="7778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线箭头连接符 30"/>
          <p:cNvCxnSpPr/>
          <p:nvPr/>
        </p:nvCxnSpPr>
        <p:spPr>
          <a:xfrm>
            <a:off x="5737564" y="3859470"/>
            <a:ext cx="1105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文本框 31"/>
          <p:cNvSpPr txBox="1"/>
          <p:nvPr/>
        </p:nvSpPr>
        <p:spPr>
          <a:xfrm>
            <a:off x="5939428" y="3640713"/>
            <a:ext cx="492443" cy="215444"/>
          </a:xfrm>
          <a:prstGeom prst="rect">
            <a:avLst/>
          </a:prstGeom>
          <a:noFill/>
        </p:spPr>
        <p:txBody>
          <a:bodyPr wrap="none" rtlCol="0">
            <a:spAutoFit/>
          </a:bodyPr>
          <a:lstStyle/>
          <a:p>
            <a:r>
              <a:rPr kumimoji="1" lang="zh-CN" altLang="en-US" sz="800" dirty="0">
                <a:latin typeface="微软雅黑 Light" panose="020B0502040204020203" pitchFamily="34" charset="-122"/>
                <a:ea typeface="微软雅黑 Light" panose="020B0502040204020203" pitchFamily="34" charset="-122"/>
              </a:rPr>
              <a:t>扫一扫</a:t>
            </a:r>
            <a:endParaRPr kumimoji="1" lang="zh-CN" altLang="en-US" sz="800" dirty="0">
              <a:latin typeface="微软雅黑 Light" panose="020B0502040204020203" pitchFamily="34" charset="-122"/>
              <a:ea typeface="微软雅黑 Light" panose="020B0502040204020203" pitchFamily="34" charset="-122"/>
            </a:endParaRPr>
          </a:p>
        </p:txBody>
      </p:sp>
      <p:sp>
        <p:nvSpPr>
          <p:cNvPr id="33" name="椭圆 32"/>
          <p:cNvSpPr/>
          <p:nvPr/>
        </p:nvSpPr>
        <p:spPr>
          <a:xfrm>
            <a:off x="3943966" y="2678912"/>
            <a:ext cx="146341" cy="14634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00" dirty="0">
                <a:solidFill>
                  <a:srgbClr val="FF0000"/>
                </a:solidFill>
                <a:latin typeface="微软雅黑 Light" panose="020B0502040204020203" pitchFamily="34" charset="-122"/>
                <a:ea typeface="微软雅黑 Light" panose="020B0502040204020203" pitchFamily="34" charset="-122"/>
              </a:rPr>
              <a:t>1</a:t>
            </a:r>
            <a:endParaRPr kumimoji="1" lang="zh-CN" altLang="en-US" sz="1000" dirty="0">
              <a:solidFill>
                <a:srgbClr val="FF0000"/>
              </a:solidFill>
              <a:latin typeface="微软雅黑 Light" panose="020B0502040204020203" pitchFamily="34" charset="-122"/>
              <a:ea typeface="微软雅黑 Light" panose="020B0502040204020203" pitchFamily="34" charset="-122"/>
            </a:endParaRPr>
          </a:p>
        </p:txBody>
      </p:sp>
      <p:sp>
        <p:nvSpPr>
          <p:cNvPr id="34" name="椭圆 33"/>
          <p:cNvSpPr/>
          <p:nvPr/>
        </p:nvSpPr>
        <p:spPr>
          <a:xfrm>
            <a:off x="4145526" y="3755544"/>
            <a:ext cx="146341" cy="14634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00" dirty="0">
                <a:solidFill>
                  <a:srgbClr val="FF0000"/>
                </a:solidFill>
                <a:latin typeface="微软雅黑 Light" panose="020B0502040204020203" pitchFamily="34" charset="-122"/>
                <a:ea typeface="微软雅黑 Light" panose="020B0502040204020203" pitchFamily="34" charset="-122"/>
              </a:rPr>
              <a:t>2</a:t>
            </a:r>
            <a:endParaRPr kumimoji="1" lang="zh-CN" altLang="en-US" sz="1000" dirty="0">
              <a:solidFill>
                <a:srgbClr val="FF0000"/>
              </a:solidFill>
              <a:latin typeface="微软雅黑 Light" panose="020B0502040204020203" pitchFamily="34" charset="-122"/>
              <a:ea typeface="微软雅黑 Light" panose="020B0502040204020203" pitchFamily="34" charset="-122"/>
            </a:endParaRPr>
          </a:p>
        </p:txBody>
      </p:sp>
      <p:sp>
        <p:nvSpPr>
          <p:cNvPr id="35" name="文本框 34"/>
          <p:cNvSpPr txBox="1"/>
          <p:nvPr/>
        </p:nvSpPr>
        <p:spPr>
          <a:xfrm>
            <a:off x="5185297" y="4136684"/>
            <a:ext cx="389850" cy="215444"/>
          </a:xfrm>
          <a:prstGeom prst="rect">
            <a:avLst/>
          </a:prstGeom>
          <a:noFill/>
        </p:spPr>
        <p:txBody>
          <a:bodyPr wrap="none" rtlCol="0">
            <a:spAutoFit/>
          </a:bodyPr>
          <a:lstStyle/>
          <a:p>
            <a:r>
              <a:rPr kumimoji="1" lang="zh-CN" altLang="en-US" sz="800" dirty="0">
                <a:latin typeface="微软雅黑 Light" panose="020B0502040204020203" pitchFamily="34" charset="-122"/>
                <a:ea typeface="微软雅黑 Light" panose="020B0502040204020203" pitchFamily="34" charset="-122"/>
              </a:rPr>
              <a:t>微信</a:t>
            </a:r>
            <a:endParaRPr kumimoji="1" lang="zh-CN" altLang="en-US" sz="800" dirty="0">
              <a:latin typeface="微软雅黑 Light" panose="020B0502040204020203" pitchFamily="34" charset="-122"/>
              <a:ea typeface="微软雅黑 Light" panose="020B0502040204020203" pitchFamily="34" charset="-122"/>
            </a:endParaRPr>
          </a:p>
        </p:txBody>
      </p:sp>
      <p:sp>
        <p:nvSpPr>
          <p:cNvPr id="36" name="圆角矩形 35"/>
          <p:cNvSpPr/>
          <p:nvPr/>
        </p:nvSpPr>
        <p:spPr>
          <a:xfrm>
            <a:off x="6964102" y="2543127"/>
            <a:ext cx="1387721" cy="36709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7" name="图片 36"/>
          <p:cNvPicPr>
            <a:picLocks noChangeAspect="1"/>
          </p:cNvPicPr>
          <p:nvPr/>
        </p:nvPicPr>
        <p:blipFill>
          <a:blip r:embed="rId8"/>
          <a:stretch>
            <a:fillRect/>
          </a:stretch>
        </p:blipFill>
        <p:spPr>
          <a:xfrm>
            <a:off x="7010440" y="2571676"/>
            <a:ext cx="321703" cy="303831"/>
          </a:xfrm>
          <a:prstGeom prst="rect">
            <a:avLst/>
          </a:prstGeom>
        </p:spPr>
      </p:pic>
      <p:sp>
        <p:nvSpPr>
          <p:cNvPr id="38" name="矩形 37"/>
          <p:cNvSpPr/>
          <p:nvPr/>
        </p:nvSpPr>
        <p:spPr>
          <a:xfrm>
            <a:off x="7421973" y="2589969"/>
            <a:ext cx="825867" cy="246221"/>
          </a:xfrm>
          <a:prstGeom prst="rect">
            <a:avLst/>
          </a:prstGeom>
        </p:spPr>
        <p:txBody>
          <a:bodyPr wrap="none">
            <a:spAutoFit/>
          </a:bodyPr>
          <a:lstStyle/>
          <a:p>
            <a:r>
              <a:rPr lang="zh-CN" altLang="en-US" sz="1000" dirty="0"/>
              <a:t>防返贫监测</a:t>
            </a:r>
            <a:endParaRPr lang="zh-CN" altLang="en-US" sz="1000" dirty="0"/>
          </a:p>
        </p:txBody>
      </p:sp>
      <p:grpSp>
        <p:nvGrpSpPr>
          <p:cNvPr id="39" name="组合 38"/>
          <p:cNvGrpSpPr/>
          <p:nvPr/>
        </p:nvGrpSpPr>
        <p:grpSpPr>
          <a:xfrm>
            <a:off x="2446194" y="2860765"/>
            <a:ext cx="1351813" cy="1041120"/>
            <a:chOff x="2484294" y="3165565"/>
            <a:chExt cx="1351813" cy="1041120"/>
          </a:xfrm>
        </p:grpSpPr>
        <p:pic>
          <p:nvPicPr>
            <p:cNvPr id="40" name="图片 39"/>
            <p:cNvPicPr>
              <a:picLocks noChangeAspect="1"/>
            </p:cNvPicPr>
            <p:nvPr/>
          </p:nvPicPr>
          <p:blipFill>
            <a:blip r:embed="rId9"/>
            <a:stretch>
              <a:fillRect/>
            </a:stretch>
          </p:blipFill>
          <p:spPr>
            <a:xfrm>
              <a:off x="2484294" y="3165565"/>
              <a:ext cx="1351813" cy="976702"/>
            </a:xfrm>
            <a:prstGeom prst="rect">
              <a:avLst/>
            </a:prstGeom>
          </p:spPr>
        </p:pic>
        <p:sp>
          <p:nvSpPr>
            <p:cNvPr id="41" name="直角三角形 40"/>
            <p:cNvSpPr/>
            <p:nvPr/>
          </p:nvSpPr>
          <p:spPr>
            <a:xfrm>
              <a:off x="2484294" y="3864164"/>
              <a:ext cx="465383" cy="3425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2" name="矩形 41"/>
          <p:cNvSpPr/>
          <p:nvPr/>
        </p:nvSpPr>
        <p:spPr>
          <a:xfrm>
            <a:off x="1919009" y="4284899"/>
            <a:ext cx="1519752" cy="4001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安卓版本更新需要在应用商店内手动更新。</a:t>
            </a:r>
            <a:endParaRPr lang="zh-CN" altLang="en-US" sz="1000" dirty="0"/>
          </a:p>
        </p:txBody>
      </p:sp>
      <p:sp>
        <p:nvSpPr>
          <p:cNvPr id="2" name="文本框 1"/>
          <p:cNvSpPr txBox="1"/>
          <p:nvPr/>
        </p:nvSpPr>
        <p:spPr>
          <a:xfrm>
            <a:off x="1062316" y="750959"/>
            <a:ext cx="1258678" cy="276999"/>
          </a:xfrm>
          <a:prstGeom prst="rect">
            <a:avLst/>
          </a:prstGeom>
          <a:noFill/>
        </p:spPr>
        <p:txBody>
          <a:bodyPr wrap="none" rtlCol="0">
            <a:spAutoFit/>
          </a:bodyPr>
          <a:lstStyle/>
          <a:p>
            <a:r>
              <a:rPr kumimoji="1" lang="en-US" altLang="zh-CN" sz="1200" dirty="0">
                <a:latin typeface="微软雅黑 Light" panose="020B0502040204020203" pitchFamily="34" charset="-122"/>
                <a:ea typeface="微软雅黑 Light" panose="020B0502040204020203" pitchFamily="34" charset="-122"/>
              </a:rPr>
              <a:t>2021</a:t>
            </a:r>
            <a:r>
              <a:rPr kumimoji="1" lang="zh-CN" altLang="en-US" sz="1200" dirty="0">
                <a:latin typeface="微软雅黑 Light" panose="020B0502040204020203" pitchFamily="34" charset="-122"/>
                <a:ea typeface="微软雅黑 Light" panose="020B0502040204020203" pitchFamily="34" charset="-122"/>
              </a:rPr>
              <a:t>年</a:t>
            </a:r>
            <a:r>
              <a:rPr kumimoji="1" lang="en-US" altLang="zh-CN" sz="1200" dirty="0">
                <a:latin typeface="微软雅黑 Light" panose="020B0502040204020203" pitchFamily="34" charset="-122"/>
                <a:ea typeface="微软雅黑 Light" panose="020B0502040204020203" pitchFamily="34" charset="-122"/>
              </a:rPr>
              <a:t>10</a:t>
            </a:r>
            <a:r>
              <a:rPr kumimoji="1" lang="zh-CN" altLang="en-US" sz="1200" dirty="0">
                <a:latin typeface="微软雅黑 Light" panose="020B0502040204020203" pitchFamily="34" charset="-122"/>
                <a:ea typeface="微软雅黑 Light" panose="020B0502040204020203" pitchFamily="34" charset="-122"/>
              </a:rPr>
              <a:t>月更新</a:t>
            </a:r>
            <a:endParaRPr kumimoji="1" lang="zh-CN" altLang="en-US" sz="1200" dirty="0">
              <a:latin typeface="微软雅黑 Light" panose="020B0502040204020203" pitchFamily="34" charset="-122"/>
              <a:ea typeface="微软雅黑 Light" panose="020B0502040204020203" pitchFamily="34" charset="-122"/>
            </a:endParaRPr>
          </a:p>
        </p:txBody>
      </p:sp>
      <p:pic>
        <p:nvPicPr>
          <p:cNvPr id="5" name="图片 4"/>
          <p:cNvPicPr>
            <a:picLocks noChangeAspect="1"/>
          </p:cNvPicPr>
          <p:nvPr/>
        </p:nvPicPr>
        <p:blipFill>
          <a:blip r:embed="rId10"/>
          <a:stretch>
            <a:fillRect/>
          </a:stretch>
        </p:blipFill>
        <p:spPr>
          <a:xfrm>
            <a:off x="6912302" y="3223423"/>
            <a:ext cx="1571636" cy="1524011"/>
          </a:xfrm>
          <a:prstGeom prst="rect">
            <a:avLst/>
          </a:prstGeom>
        </p:spPr>
      </p:pic>
      <p:pic>
        <p:nvPicPr>
          <p:cNvPr id="4" name="图片 3"/>
          <p:cNvPicPr>
            <a:picLocks noChangeAspect="1"/>
          </p:cNvPicPr>
          <p:nvPr/>
        </p:nvPicPr>
        <p:blipFill>
          <a:blip r:embed="rId11"/>
          <a:stretch>
            <a:fillRect/>
          </a:stretch>
        </p:blipFill>
        <p:spPr>
          <a:xfrm>
            <a:off x="4903470" y="3419475"/>
            <a:ext cx="799465" cy="880745"/>
          </a:xfrm>
          <a:prstGeom prst="rect">
            <a:avLst/>
          </a:prstGeom>
        </p:spPr>
      </p:pic>
      <p:pic>
        <p:nvPicPr>
          <p:cNvPr id="6" name="音频 5">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680"/>
    </mc:Choice>
    <mc:Fallback>
      <p:transition spd="slow" advTm="3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1" cstate="print">
            <a:extLst>
              <a:ext uri="{28A0092B-C50C-407E-A947-70E740481C1C}">
                <a14:useLocalDpi xmlns:a14="http://schemas.microsoft.com/office/drawing/2010/main" val="0"/>
              </a:ext>
            </a:extLst>
          </a:blip>
          <a:stretch>
            <a:fillRect/>
          </a:stretch>
        </p:blipFill>
        <p:spPr>
          <a:xfrm>
            <a:off x="5024556" y="374156"/>
            <a:ext cx="2578735" cy="4584700"/>
          </a:xfrm>
          <a:prstGeom prst="rect">
            <a:avLst/>
          </a:prstGeom>
          <a:ln>
            <a:noFill/>
          </a:ln>
          <a:effectLst>
            <a:outerShdw blurRad="50800" dist="38100" dir="5400000" algn="t" rotWithShape="0">
              <a:prstClr val="black">
                <a:alpha val="40000"/>
              </a:prstClr>
            </a:outerShdw>
          </a:effectLst>
        </p:spPr>
      </p:pic>
      <p:pic>
        <p:nvPicPr>
          <p:cNvPr id="12" name="图片 11"/>
          <p:cNvPicPr/>
          <p:nvPr/>
        </p:nvPicPr>
        <p:blipFill>
          <a:blip r:embed="rId2"/>
          <a:srcRect t="59416" b="-1"/>
          <a:stretch>
            <a:fillRect/>
          </a:stretch>
        </p:blipFill>
        <p:spPr>
          <a:xfrm>
            <a:off x="1209656" y="2247899"/>
            <a:ext cx="2586990" cy="1866900"/>
          </a:xfrm>
          <a:prstGeom prst="rect">
            <a:avLst/>
          </a:prstGeom>
          <a:ln>
            <a:noFill/>
          </a:ln>
          <a:effectLst>
            <a:outerShdw blurRad="50800" dist="38100" dir="5400000" algn="t" rotWithShape="0">
              <a:prstClr val="black">
                <a:alpha val="40000"/>
              </a:prstClr>
            </a:outerShdw>
          </a:effectLst>
        </p:spPr>
      </p:pic>
      <p:sp>
        <p:nvSpPr>
          <p:cNvPr id="13" name="矩形 12"/>
          <p:cNvSpPr/>
          <p:nvPr/>
        </p:nvSpPr>
        <p:spPr>
          <a:xfrm>
            <a:off x="1105179" y="1207064"/>
            <a:ext cx="2795944" cy="400110"/>
          </a:xfrm>
          <a:prstGeom prst="rect">
            <a:avLst/>
          </a:prstGeom>
          <a:solidFill>
            <a:schemeClr val="bg1">
              <a:lumMod val="95000"/>
            </a:schemeClr>
          </a:solidFill>
          <a:ln>
            <a:solidFill>
              <a:schemeClr val="bg1">
                <a:lumMod val="9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安装完成后，首次启动</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APP</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会询问隐私授权和定位权限，点击“允许”和“继续使用”。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005492" y="1914382"/>
            <a:ext cx="528991" cy="96950"/>
          </a:xfrm>
          <a:prstGeom prst="rect">
            <a:avLst/>
          </a:prstGeom>
          <a:solidFill>
            <a:srgbClr val="FFFFFF"/>
          </a:solidFill>
        </p:spPr>
        <p:txBody>
          <a:bodyPr wrap="none" lIns="0" tIns="0" rIns="0" bIns="0" rtlCol="0">
            <a:spAutoFit/>
          </a:bodyPr>
          <a:lstStyle>
            <a:defPPr>
              <a:defRPr lang="zh-CN"/>
            </a:defPPr>
            <a:lvl1pPr>
              <a:defRPr sz="720" b="1">
                <a:solidFill>
                  <a:schemeClr val="bg2">
                    <a:lumMod val="50000"/>
                  </a:schemeClr>
                </a:solidFill>
                <a:latin typeface="幼圆" panose="02010509060101010101" pitchFamily="49" charset="-122"/>
                <a:ea typeface="幼圆" panose="02010509060101010101" pitchFamily="49" charset="-122"/>
              </a:defRPr>
            </a:lvl1pPr>
          </a:lstStyle>
          <a:p>
            <a:r>
              <a:rPr lang="zh-CN" altLang="en-US" sz="630" dirty="0">
                <a:solidFill>
                  <a:schemeClr val="bg2">
                    <a:lumMod val="75000"/>
                  </a:schemeClr>
                </a:solidFill>
              </a:rPr>
              <a:t>防返贫监测</a:t>
            </a:r>
            <a:r>
              <a:rPr lang="en-US" altLang="zh-CN" sz="630" dirty="0">
                <a:solidFill>
                  <a:schemeClr val="bg2">
                    <a:lumMod val="75000"/>
                  </a:schemeClr>
                </a:solidFill>
              </a:rPr>
              <a:t>APP</a:t>
            </a:r>
            <a:endParaRPr lang="zh-CN" altLang="en-US" sz="630" dirty="0">
              <a:solidFill>
                <a:schemeClr val="bg2">
                  <a:lumMod val="75000"/>
                </a:schemeClr>
              </a:solidFill>
            </a:endParaRPr>
          </a:p>
        </p:txBody>
      </p:sp>
      <p:sp>
        <p:nvSpPr>
          <p:cNvPr id="6" name="文本框 5"/>
          <p:cNvSpPr txBox="1"/>
          <p:nvPr/>
        </p:nvSpPr>
        <p:spPr>
          <a:xfrm>
            <a:off x="1854163" y="3112178"/>
            <a:ext cx="464871" cy="110800"/>
          </a:xfrm>
          <a:prstGeom prst="rect">
            <a:avLst/>
          </a:prstGeom>
          <a:solidFill>
            <a:srgbClr val="F7F7F7"/>
          </a:solidFill>
        </p:spPr>
        <p:txBody>
          <a:bodyPr wrap="none" lIns="0" tIns="0" rIns="0" bIns="0" rtlCol="0">
            <a:spAutoFit/>
          </a:bodyPr>
          <a:lstStyle/>
          <a:p>
            <a:r>
              <a:rPr lang="zh-CN" altLang="en-US" sz="720" b="1" dirty="0">
                <a:solidFill>
                  <a:schemeClr val="bg2">
                    <a:lumMod val="50000"/>
                  </a:schemeClr>
                </a:solidFill>
                <a:latin typeface="幼圆" panose="02010509060101010101" pitchFamily="49" charset="-122"/>
                <a:ea typeface="幼圆" panose="02010509060101010101" pitchFamily="49" charset="-122"/>
              </a:rPr>
              <a:t>防返贫监测</a:t>
            </a:r>
            <a:endParaRPr lang="zh-CN" altLang="en-US" sz="720" b="1" dirty="0">
              <a:solidFill>
                <a:schemeClr val="bg2">
                  <a:lumMod val="50000"/>
                </a:schemeClr>
              </a:solidFill>
              <a:latin typeface="幼圆" panose="02010509060101010101" pitchFamily="49" charset="-122"/>
              <a:ea typeface="幼圆" panose="02010509060101010101" pitchFamily="49" charset="-122"/>
            </a:endParaRPr>
          </a:p>
        </p:txBody>
      </p:sp>
      <p:sp>
        <p:nvSpPr>
          <p:cNvPr id="7" name="文本框 6"/>
          <p:cNvSpPr txBox="1"/>
          <p:nvPr/>
        </p:nvSpPr>
        <p:spPr>
          <a:xfrm>
            <a:off x="5791861" y="633021"/>
            <a:ext cx="1044123" cy="118070"/>
          </a:xfrm>
          <a:prstGeom prst="rect">
            <a:avLst/>
          </a:prstGeom>
          <a:solidFill>
            <a:srgbClr val="5E1B18"/>
          </a:solidFill>
          <a:ln>
            <a:noFill/>
          </a:ln>
        </p:spPr>
        <p:txBody>
          <a:bodyPr wrap="square" lIns="0" tIns="0" rIns="0" bIns="7200" rtlCol="0">
            <a:spAutoFit/>
          </a:bodyPr>
          <a:lstStyle/>
          <a:p>
            <a:r>
              <a:rPr lang="zh-CN" altLang="en-US" sz="720" b="1" dirty="0">
                <a:solidFill>
                  <a:schemeClr val="bg2"/>
                </a:solidFill>
                <a:latin typeface="幼圆" panose="02010509060101010101" pitchFamily="49" charset="-122"/>
                <a:ea typeface="幼圆" panose="02010509060101010101" pitchFamily="49" charset="-122"/>
              </a:rPr>
              <a:t>全国防返贫监测信息系统</a:t>
            </a:r>
            <a:endParaRPr lang="zh-CN" altLang="en-US" sz="720" b="1" dirty="0">
              <a:solidFill>
                <a:schemeClr val="bg2"/>
              </a:solidFill>
              <a:latin typeface="幼圆" panose="02010509060101010101" pitchFamily="49" charset="-122"/>
              <a:ea typeface="幼圆" panose="02010509060101010101" pitchFamily="49" charset="-122"/>
            </a:endParaRP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23300" y="4622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13"/>
    </mc:Choice>
    <mc:Fallback>
      <p:transition spd="slow" advTm="1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p="http://schemas.openxmlformats.org/presentationml/2006/main">
  <p:tag name="KSO_WM_UNIT_PLACING_PICTURE_USER_VIEWPORT" val="{&quot;height&quot;:4662,&quot;width&quot;:9048}"/>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4769</Words>
  <Application>WPS 演示</Application>
  <PresentationFormat>全屏显示(16:9)</PresentationFormat>
  <Paragraphs>681</Paragraphs>
  <Slides>54</Slides>
  <Notes>42</Notes>
  <HiddenSlides>0</HiddenSlides>
  <MMClips>54</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54</vt:i4>
      </vt:variant>
    </vt:vector>
  </HeadingPairs>
  <TitlesOfParts>
    <vt:vector size="77" baseType="lpstr">
      <vt:lpstr>Arial</vt:lpstr>
      <vt:lpstr>宋体</vt:lpstr>
      <vt:lpstr>Wingdings</vt:lpstr>
      <vt:lpstr>微软雅黑</vt:lpstr>
      <vt:lpstr>黑体</vt:lpstr>
      <vt:lpstr>楷体</vt:lpstr>
      <vt:lpstr>Xingkai SC</vt:lpstr>
      <vt:lpstr>LingWai TC Medium</vt:lpstr>
      <vt:lpstr>微软雅黑 Light</vt:lpstr>
      <vt:lpstr>幼圆</vt:lpstr>
      <vt:lpstr>Calibri</vt:lpstr>
      <vt:lpstr>Calibri Light</vt:lpstr>
      <vt:lpstr>Arial Unicode MS</vt:lpstr>
      <vt:lpstr>PingFangSC-Regular</vt:lpstr>
      <vt:lpstr>Segoe Print</vt:lpstr>
      <vt:lpstr>Arial Normal</vt:lpstr>
      <vt:lpstr>Times New Roman</vt:lpstr>
      <vt:lpstr>Wingdings</vt:lpstr>
      <vt:lpstr>等线</vt:lpstr>
      <vt:lpstr>MingLiU-ExtB</vt:lpstr>
      <vt:lpstr>Office 主题</vt:lpstr>
      <vt:lpstr>1_自定义设计方案</vt:lpstr>
      <vt:lpstr>自定义设计方案</vt:lpstr>
      <vt:lpstr> 全国防返贫监测APP操作培训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Yiwei Chen</dc:creator>
  <cp:lastModifiedBy>赵恒雍</cp:lastModifiedBy>
  <cp:revision>1396</cp:revision>
  <cp:lastPrinted>2020-12-03T04:12:00Z</cp:lastPrinted>
  <dcterms:created xsi:type="dcterms:W3CDTF">2016-03-22T06:24:00Z</dcterms:created>
  <dcterms:modified xsi:type="dcterms:W3CDTF">2021-12-09T02:06:15Z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A9649D230B4B40FBB920C6D30BD4AFEB</vt:lpwstr>
  </property>
</Properties>
</file>